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5" r:id="rId3"/>
    <p:sldId id="266" r:id="rId4"/>
    <p:sldId id="267" r:id="rId5"/>
    <p:sldId id="269" r:id="rId6"/>
    <p:sldId id="268" r:id="rId7"/>
    <p:sldId id="257" r:id="rId8"/>
    <p:sldId id="25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EE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6"/>
    <p:restoredTop sz="96786"/>
  </p:normalViewPr>
  <p:slideViewPr>
    <p:cSldViewPr snapToGrid="0" snapToObjects="1">
      <p:cViewPr varScale="1">
        <p:scale>
          <a:sx n="58" d="100"/>
          <a:sy n="58" d="100"/>
        </p:scale>
        <p:origin x="224" y="20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CA"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5001DB39-E848-934C-AF9A-8E766C240F0F}" type="datetimeFigureOut">
              <a:rPr lang="en-US" smtClean="0"/>
              <a:t>6/24/16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90E3E-A955-D346-8D7F-CAA3C2CEC27B}" type="slidenum">
              <a:rPr lang="en-US" smtClean="0"/>
              <a:t>‹#›</a:t>
            </a:fld>
            <a:endParaRPr lang="en-US"/>
          </a:p>
        </p:txBody>
      </p:sp>
    </p:spTree>
    <p:extLst>
      <p:ext uri="{BB962C8B-B14F-4D97-AF65-F5344CB8AC3E}">
        <p14:creationId xmlns:p14="http://schemas.microsoft.com/office/powerpoint/2010/main" val="1781419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5001DB39-E848-934C-AF9A-8E766C240F0F}" type="datetimeFigureOut">
              <a:rPr lang="en-US" smtClean="0"/>
              <a:t>6/24/16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90E3E-A955-D346-8D7F-CAA3C2CEC27B}" type="slidenum">
              <a:rPr lang="en-US" smtClean="0"/>
              <a:t>‹#›</a:t>
            </a:fld>
            <a:endParaRPr lang="en-US"/>
          </a:p>
        </p:txBody>
      </p:sp>
    </p:spTree>
    <p:extLst>
      <p:ext uri="{BB962C8B-B14F-4D97-AF65-F5344CB8AC3E}">
        <p14:creationId xmlns:p14="http://schemas.microsoft.com/office/powerpoint/2010/main" val="432265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5001DB39-E848-934C-AF9A-8E766C240F0F}" type="datetimeFigureOut">
              <a:rPr lang="en-US" smtClean="0"/>
              <a:t>6/24/16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90E3E-A955-D346-8D7F-CAA3C2CEC27B}" type="slidenum">
              <a:rPr lang="en-US" smtClean="0"/>
              <a:t>‹#›</a:t>
            </a:fld>
            <a:endParaRPr lang="en-US"/>
          </a:p>
        </p:txBody>
      </p:sp>
    </p:spTree>
    <p:extLst>
      <p:ext uri="{BB962C8B-B14F-4D97-AF65-F5344CB8AC3E}">
        <p14:creationId xmlns:p14="http://schemas.microsoft.com/office/powerpoint/2010/main" val="141231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5001DB39-E848-934C-AF9A-8E766C240F0F}" type="datetimeFigureOut">
              <a:rPr lang="en-US" smtClean="0"/>
              <a:t>6/24/16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90E3E-A955-D346-8D7F-CAA3C2CEC27B}" type="slidenum">
              <a:rPr lang="en-US" smtClean="0"/>
              <a:t>‹#›</a:t>
            </a:fld>
            <a:endParaRPr lang="en-US"/>
          </a:p>
        </p:txBody>
      </p:sp>
    </p:spTree>
    <p:extLst>
      <p:ext uri="{BB962C8B-B14F-4D97-AF65-F5344CB8AC3E}">
        <p14:creationId xmlns:p14="http://schemas.microsoft.com/office/powerpoint/2010/main" val="17753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CA"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5001DB39-E848-934C-AF9A-8E766C240F0F}" type="datetimeFigureOut">
              <a:rPr lang="en-US" smtClean="0"/>
              <a:t>6/24/16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90E3E-A955-D346-8D7F-CAA3C2CEC27B}" type="slidenum">
              <a:rPr lang="en-US" smtClean="0"/>
              <a:t>‹#›</a:t>
            </a:fld>
            <a:endParaRPr lang="en-US"/>
          </a:p>
        </p:txBody>
      </p:sp>
    </p:spTree>
    <p:extLst>
      <p:ext uri="{BB962C8B-B14F-4D97-AF65-F5344CB8AC3E}">
        <p14:creationId xmlns:p14="http://schemas.microsoft.com/office/powerpoint/2010/main" val="2025440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5001DB39-E848-934C-AF9A-8E766C240F0F}" type="datetimeFigureOut">
              <a:rPr lang="en-US" smtClean="0"/>
              <a:t>6/24/16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90E3E-A955-D346-8D7F-CAA3C2CEC27B}" type="slidenum">
              <a:rPr lang="en-US" smtClean="0"/>
              <a:t>‹#›</a:t>
            </a:fld>
            <a:endParaRPr lang="en-US"/>
          </a:p>
        </p:txBody>
      </p:sp>
    </p:spTree>
    <p:extLst>
      <p:ext uri="{BB962C8B-B14F-4D97-AF65-F5344CB8AC3E}">
        <p14:creationId xmlns:p14="http://schemas.microsoft.com/office/powerpoint/2010/main" val="1813127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CA"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5001DB39-E848-934C-AF9A-8E766C240F0F}" type="datetimeFigureOut">
              <a:rPr lang="en-US" smtClean="0"/>
              <a:t>6/24/16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F90E3E-A955-D346-8D7F-CAA3C2CEC27B}" type="slidenum">
              <a:rPr lang="en-US" smtClean="0"/>
              <a:t>‹#›</a:t>
            </a:fld>
            <a:endParaRPr lang="en-US"/>
          </a:p>
        </p:txBody>
      </p:sp>
    </p:spTree>
    <p:extLst>
      <p:ext uri="{BB962C8B-B14F-4D97-AF65-F5344CB8AC3E}">
        <p14:creationId xmlns:p14="http://schemas.microsoft.com/office/powerpoint/2010/main" val="443328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5001DB39-E848-934C-AF9A-8E766C240F0F}" type="datetimeFigureOut">
              <a:rPr lang="en-US" smtClean="0"/>
              <a:t>6/24/16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F90E3E-A955-D346-8D7F-CAA3C2CEC27B}" type="slidenum">
              <a:rPr lang="en-US" smtClean="0"/>
              <a:t>‹#›</a:t>
            </a:fld>
            <a:endParaRPr lang="en-US"/>
          </a:p>
        </p:txBody>
      </p:sp>
    </p:spTree>
    <p:extLst>
      <p:ext uri="{BB962C8B-B14F-4D97-AF65-F5344CB8AC3E}">
        <p14:creationId xmlns:p14="http://schemas.microsoft.com/office/powerpoint/2010/main" val="1395680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01DB39-E848-934C-AF9A-8E766C240F0F}" type="datetimeFigureOut">
              <a:rPr lang="en-US" smtClean="0"/>
              <a:t>6/24/16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F90E3E-A955-D346-8D7F-CAA3C2CEC27B}" type="slidenum">
              <a:rPr lang="en-US" smtClean="0"/>
              <a:t>‹#›</a:t>
            </a:fld>
            <a:endParaRPr lang="en-US"/>
          </a:p>
        </p:txBody>
      </p:sp>
    </p:spTree>
    <p:extLst>
      <p:ext uri="{BB962C8B-B14F-4D97-AF65-F5344CB8AC3E}">
        <p14:creationId xmlns:p14="http://schemas.microsoft.com/office/powerpoint/2010/main" val="24509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CA"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5001DB39-E848-934C-AF9A-8E766C240F0F}" type="datetimeFigureOut">
              <a:rPr lang="en-US" smtClean="0"/>
              <a:t>6/24/16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90E3E-A955-D346-8D7F-CAA3C2CEC27B}" type="slidenum">
              <a:rPr lang="en-US" smtClean="0"/>
              <a:t>‹#›</a:t>
            </a:fld>
            <a:endParaRPr lang="en-US"/>
          </a:p>
        </p:txBody>
      </p:sp>
    </p:spTree>
    <p:extLst>
      <p:ext uri="{BB962C8B-B14F-4D97-AF65-F5344CB8AC3E}">
        <p14:creationId xmlns:p14="http://schemas.microsoft.com/office/powerpoint/2010/main" val="423811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CA"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5001DB39-E848-934C-AF9A-8E766C240F0F}" type="datetimeFigureOut">
              <a:rPr lang="en-US" smtClean="0"/>
              <a:t>6/24/16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90E3E-A955-D346-8D7F-CAA3C2CEC27B}" type="slidenum">
              <a:rPr lang="en-US" smtClean="0"/>
              <a:t>‹#›</a:t>
            </a:fld>
            <a:endParaRPr lang="en-US"/>
          </a:p>
        </p:txBody>
      </p:sp>
    </p:spTree>
    <p:extLst>
      <p:ext uri="{BB962C8B-B14F-4D97-AF65-F5344CB8AC3E}">
        <p14:creationId xmlns:p14="http://schemas.microsoft.com/office/powerpoint/2010/main" val="194128347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01DB39-E848-934C-AF9A-8E766C240F0F}" type="datetimeFigureOut">
              <a:rPr lang="en-US" smtClean="0"/>
              <a:t>6/24/16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F90E3E-A955-D346-8D7F-CAA3C2CEC27B}" type="slidenum">
              <a:rPr lang="en-US" smtClean="0"/>
              <a:t>‹#›</a:t>
            </a:fld>
            <a:endParaRPr lang="en-US"/>
          </a:p>
        </p:txBody>
      </p:sp>
    </p:spTree>
    <p:extLst>
      <p:ext uri="{BB962C8B-B14F-4D97-AF65-F5344CB8AC3E}">
        <p14:creationId xmlns:p14="http://schemas.microsoft.com/office/powerpoint/2010/main" val="2094819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f"/><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tiff"/><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tiff"/><Relationship Id="rId4" Type="http://schemas.openxmlformats.org/officeDocument/2006/relationships/image" Target="../media/image1.tiff"/><Relationship Id="rId5" Type="http://schemas.openxmlformats.org/officeDocument/2006/relationships/image" Target="../media/image6.tiff"/><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802086" y="0"/>
            <a:ext cx="6392635" cy="6858000"/>
          </a:xfrm>
          <a:prstGeom prst="rect">
            <a:avLst/>
          </a:prstGeom>
        </p:spPr>
      </p:pic>
      <p:pic>
        <p:nvPicPr>
          <p:cNvPr id="7" name="Picture 6"/>
          <p:cNvPicPr>
            <a:picLocks noChangeAspect="1"/>
          </p:cNvPicPr>
          <p:nvPr/>
        </p:nvPicPr>
        <p:blipFill>
          <a:blip r:embed="rId2"/>
          <a:stretch>
            <a:fillRect/>
          </a:stretch>
        </p:blipFill>
        <p:spPr>
          <a:xfrm flipH="1">
            <a:off x="-2721" y="0"/>
            <a:ext cx="5804807" cy="6858000"/>
          </a:xfrm>
          <a:prstGeom prst="rect">
            <a:avLst/>
          </a:prstGeom>
        </p:spPr>
      </p:pic>
      <p:sp>
        <p:nvSpPr>
          <p:cNvPr id="2" name="Title 1"/>
          <p:cNvSpPr>
            <a:spLocks noGrp="1"/>
          </p:cNvSpPr>
          <p:nvPr>
            <p:ph type="ctrTitle"/>
          </p:nvPr>
        </p:nvSpPr>
        <p:spPr>
          <a:xfrm>
            <a:off x="2899682" y="2416627"/>
            <a:ext cx="6389914" cy="2264230"/>
          </a:xfrm>
          <a:solidFill>
            <a:schemeClr val="tx1"/>
          </a:solidFill>
        </p:spPr>
        <p:txBody>
          <a:bodyPr>
            <a:normAutofit fontScale="90000"/>
          </a:bodyPr>
          <a:lstStyle/>
          <a:p>
            <a:r>
              <a:rPr lang="en-US" dirty="0" smtClean="0">
                <a:solidFill>
                  <a:srgbClr val="FFFF00"/>
                </a:solidFill>
              </a:rPr>
              <a:t/>
            </a:r>
            <a:br>
              <a:rPr lang="en-US" dirty="0" smtClean="0">
                <a:solidFill>
                  <a:srgbClr val="FFFF00"/>
                </a:solidFill>
              </a:rPr>
            </a:br>
            <a:r>
              <a:rPr lang="en-US" dirty="0" smtClean="0">
                <a:solidFill>
                  <a:srgbClr val="FFFF00"/>
                </a:solidFill>
              </a:rPr>
              <a:t>The Lifecycle of the Cell</a:t>
            </a:r>
            <a:endParaRPr lang="en-US" dirty="0">
              <a:solidFill>
                <a:srgbClr val="FFFF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 y="6096000"/>
            <a:ext cx="1616640" cy="666750"/>
          </a:xfrm>
          <a:prstGeom prst="rect">
            <a:avLst/>
          </a:prstGeom>
        </p:spPr>
      </p:pic>
    </p:spTree>
    <p:extLst>
      <p:ext uri="{BB962C8B-B14F-4D97-AF65-F5344CB8AC3E}">
        <p14:creationId xmlns:p14="http://schemas.microsoft.com/office/powerpoint/2010/main" val="942946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Cells, like all living things go through a cycle during their lifetime.  Like you, cells are born, they grow and mature into fully functioning cells and </a:t>
            </a:r>
            <a:r>
              <a:rPr lang="en-US" dirty="0" smtClean="0"/>
              <a:t>eventually they either divide to form two smaller cells because they have grown too big, or </a:t>
            </a:r>
            <a:r>
              <a:rPr lang="en-US" dirty="0"/>
              <a:t>they die when they can no longer function properly to maintain life.   In fact, as you read this now, there are cells in and on your body that are being newly </a:t>
            </a:r>
            <a:r>
              <a:rPr lang="en-US" dirty="0" smtClean="0"/>
              <a:t>born; </a:t>
            </a:r>
            <a:r>
              <a:rPr lang="en-US" dirty="0"/>
              <a:t>cells that are growing and </a:t>
            </a:r>
            <a:r>
              <a:rPr lang="en-US" dirty="0" smtClean="0"/>
              <a:t>maturing; </a:t>
            </a:r>
            <a:r>
              <a:rPr lang="en-US" dirty="0"/>
              <a:t>cells that are mature and carrying out their normal everyday </a:t>
            </a:r>
            <a:r>
              <a:rPr lang="en-US" dirty="0" smtClean="0"/>
              <a:t>functions</a:t>
            </a:r>
            <a:r>
              <a:rPr lang="en-US" dirty="0"/>
              <a:t>;</a:t>
            </a:r>
            <a:r>
              <a:rPr lang="en-US" dirty="0" smtClean="0"/>
              <a:t> </a:t>
            </a:r>
            <a:r>
              <a:rPr lang="en-US" dirty="0"/>
              <a:t>cells that are </a:t>
            </a:r>
            <a:r>
              <a:rPr lang="en-US" dirty="0" smtClean="0"/>
              <a:t>dying; </a:t>
            </a:r>
            <a:r>
              <a:rPr lang="en-US" dirty="0"/>
              <a:t>and cells that are dead</a:t>
            </a:r>
            <a:r>
              <a:rPr lang="en-US" dirty="0" smtClean="0"/>
              <a:t>.  </a:t>
            </a:r>
            <a:endParaRPr lang="en-US" dirty="0"/>
          </a:p>
        </p:txBody>
      </p:sp>
    </p:spTree>
    <p:extLst>
      <p:ext uri="{BB962C8B-B14F-4D97-AF65-F5344CB8AC3E}">
        <p14:creationId xmlns:p14="http://schemas.microsoft.com/office/powerpoint/2010/main" val="3485203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8145" y="493349"/>
            <a:ext cx="10515600" cy="4351338"/>
          </a:xfrm>
        </p:spPr>
        <p:txBody>
          <a:bodyPr/>
          <a:lstStyle/>
          <a:p>
            <a:r>
              <a:rPr lang="en-US" dirty="0"/>
              <a:t>A good example of cells constantly undergoing this cycle are your skin cells.   Take a look at your arm, what do you see</a:t>
            </a:r>
            <a:r>
              <a:rPr lang="en-US" dirty="0" smtClean="0"/>
              <a:t>?</a:t>
            </a:r>
            <a:endParaRPr lang="en-US" dirty="0"/>
          </a:p>
        </p:txBody>
      </p:sp>
      <p:pic>
        <p:nvPicPr>
          <p:cNvPr id="4" name="Picture 3"/>
          <p:cNvPicPr>
            <a:picLocks noChangeAspect="1"/>
          </p:cNvPicPr>
          <p:nvPr/>
        </p:nvPicPr>
        <p:blipFill>
          <a:blip r:embed="rId2"/>
          <a:stretch>
            <a:fillRect/>
          </a:stretch>
        </p:blipFill>
        <p:spPr>
          <a:xfrm>
            <a:off x="498090" y="1888433"/>
            <a:ext cx="5018978" cy="3507945"/>
          </a:xfrm>
          <a:prstGeom prst="rect">
            <a:avLst/>
          </a:prstGeom>
        </p:spPr>
      </p:pic>
      <p:sp>
        <p:nvSpPr>
          <p:cNvPr id="5" name="Rectangle 4"/>
          <p:cNvSpPr/>
          <p:nvPr/>
        </p:nvSpPr>
        <p:spPr>
          <a:xfrm>
            <a:off x="5925945" y="1442384"/>
            <a:ext cx="5666677" cy="5693866"/>
          </a:xfrm>
          <a:prstGeom prst="rect">
            <a:avLst/>
          </a:prstGeom>
        </p:spPr>
        <p:txBody>
          <a:bodyPr wrap="square">
            <a:spAutoFit/>
          </a:bodyPr>
          <a:lstStyle/>
          <a:p>
            <a:r>
              <a:rPr lang="en-US" sz="2800" dirty="0"/>
              <a:t>When you see your arm, </a:t>
            </a:r>
            <a:r>
              <a:rPr lang="en-US" sz="2800" dirty="0" smtClean="0"/>
              <a:t>or any skin on the surface of your body, what </a:t>
            </a:r>
            <a:r>
              <a:rPr lang="en-US" sz="2800" dirty="0"/>
              <a:t>you are </a:t>
            </a:r>
            <a:r>
              <a:rPr lang="en-US" sz="2800" dirty="0" smtClean="0"/>
              <a:t>specifically </a:t>
            </a:r>
            <a:r>
              <a:rPr lang="en-US" sz="2800" dirty="0"/>
              <a:t>looking at are </a:t>
            </a:r>
            <a:r>
              <a:rPr lang="en-US" sz="2800" dirty="0" smtClean="0"/>
              <a:t>skin (or epithelial) </a:t>
            </a:r>
            <a:r>
              <a:rPr lang="en-US" sz="2800" dirty="0"/>
              <a:t>cells, </a:t>
            </a:r>
            <a:r>
              <a:rPr lang="en-US" sz="2800" dirty="0" smtClean="0"/>
              <a:t>however the cells on the surface of your arm are </a:t>
            </a:r>
            <a:r>
              <a:rPr lang="en-US" sz="2800" dirty="0"/>
              <a:t>not living, they </a:t>
            </a:r>
            <a:r>
              <a:rPr lang="en-US" sz="2800" dirty="0" smtClean="0"/>
              <a:t>are actually dead cells.  If you scratch your arm and see some white flakes come off your skin, these are the dead skin cells on the surface. Click to take a closer look.  If you were to take a microscope and look closer at your arm what would it look like?</a:t>
            </a:r>
            <a:endParaRPr lang="en-US" sz="2800" dirty="0"/>
          </a:p>
        </p:txBody>
      </p:sp>
    </p:spTree>
    <p:extLst>
      <p:ext uri="{BB962C8B-B14F-4D97-AF65-F5344CB8AC3E}">
        <p14:creationId xmlns:p14="http://schemas.microsoft.com/office/powerpoint/2010/main" val="604868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68145" y="2669018"/>
            <a:ext cx="5018978" cy="3507945"/>
          </a:xfrm>
          <a:prstGeom prst="rect">
            <a:avLst/>
          </a:prstGeom>
        </p:spPr>
      </p:pic>
      <p:sp>
        <p:nvSpPr>
          <p:cNvPr id="5" name="Rectangle 4"/>
          <p:cNvSpPr/>
          <p:nvPr/>
        </p:nvSpPr>
        <p:spPr>
          <a:xfrm>
            <a:off x="245327" y="364839"/>
            <a:ext cx="11240429" cy="954107"/>
          </a:xfrm>
          <a:prstGeom prst="rect">
            <a:avLst/>
          </a:prstGeom>
        </p:spPr>
        <p:txBody>
          <a:bodyPr wrap="square">
            <a:spAutoFit/>
          </a:bodyPr>
          <a:lstStyle/>
          <a:p>
            <a:r>
              <a:rPr lang="en-US" sz="2800" dirty="0" smtClean="0"/>
              <a:t>If you were to take a microscope and look closer at the skin on your arm what would it look like?</a:t>
            </a:r>
            <a:endParaRPr lang="en-US" sz="2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266" y="3122392"/>
            <a:ext cx="5188857" cy="3317466"/>
          </a:xfrm>
          <a:prstGeom prst="rect">
            <a:avLst/>
          </a:prstGeom>
        </p:spPr>
      </p:pic>
      <p:pic>
        <p:nvPicPr>
          <p:cNvPr id="7" name="Picture 6"/>
          <p:cNvPicPr>
            <a:picLocks noChangeAspect="1"/>
          </p:cNvPicPr>
          <p:nvPr/>
        </p:nvPicPr>
        <p:blipFill>
          <a:blip r:embed="rId4"/>
          <a:stretch>
            <a:fillRect/>
          </a:stretch>
        </p:blipFill>
        <p:spPr>
          <a:xfrm>
            <a:off x="245327" y="1938196"/>
            <a:ext cx="3613957" cy="4238767"/>
          </a:xfrm>
          <a:prstGeom prst="rect">
            <a:avLst/>
          </a:prstGeom>
        </p:spPr>
      </p:pic>
      <p:sp>
        <p:nvSpPr>
          <p:cNvPr id="8" name="Rectangle 7"/>
          <p:cNvSpPr/>
          <p:nvPr/>
        </p:nvSpPr>
        <p:spPr>
          <a:xfrm>
            <a:off x="5642695" y="1318946"/>
            <a:ext cx="5620037" cy="4801314"/>
          </a:xfrm>
          <a:prstGeom prst="rect">
            <a:avLst/>
          </a:prstGeom>
        </p:spPr>
        <p:txBody>
          <a:bodyPr wrap="square">
            <a:spAutoFit/>
          </a:bodyPr>
          <a:lstStyle/>
          <a:p>
            <a:r>
              <a:rPr lang="en-US" dirty="0"/>
              <a:t>When you see your arm, what you are actually looking at are skin cells, however most of these cells are not living, they are dead.  </a:t>
            </a:r>
          </a:p>
          <a:p>
            <a:r>
              <a:rPr lang="en-US" dirty="0"/>
              <a:t>Your skin is actually made up of many layers of cells, the outer, or surface layer is made up of old, dead cells.  This layer acts as a sort of protective layer for the body, protecting the live skin cells underneath.  </a:t>
            </a:r>
          </a:p>
          <a:p>
            <a:r>
              <a:rPr lang="en-US" dirty="0"/>
              <a:t>These living skin cells </a:t>
            </a:r>
            <a:r>
              <a:rPr lang="en-US" dirty="0" smtClean="0"/>
              <a:t> </a:t>
            </a:r>
            <a:r>
              <a:rPr lang="en-US" dirty="0"/>
              <a:t>are produced in the deeper layers of the skin where they mature over time as they travel from the deeper layers outwards towards the surface.  </a:t>
            </a:r>
            <a:endParaRPr lang="en-US" dirty="0" smtClean="0"/>
          </a:p>
          <a:p>
            <a:r>
              <a:rPr lang="en-US" dirty="0" smtClean="0"/>
              <a:t>As these cells progress from the deeper layers, they go through a cycle of events from when they are born as they grow until they are too big to properly function at which point they will divide to form 2 new cells that are smaller than the original parent cell.   This cycle of events is known as the cell cycle and cells constantly move through this cycle during their lifetime.  </a:t>
            </a:r>
          </a:p>
        </p:txBody>
      </p:sp>
    </p:spTree>
    <p:extLst>
      <p:ext uri="{BB962C8B-B14F-4D97-AF65-F5344CB8AC3E}">
        <p14:creationId xmlns:p14="http://schemas.microsoft.com/office/powerpoint/2010/main" val="7493063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The cell cycle regulates how a cell behaves during its lifetime and </a:t>
            </a:r>
            <a:r>
              <a:rPr lang="en-US" dirty="0" smtClean="0"/>
              <a:t>also </a:t>
            </a:r>
            <a:r>
              <a:rPr lang="en-US" dirty="0"/>
              <a:t>regulates how long a cell lives. </a:t>
            </a:r>
            <a:r>
              <a:rPr lang="en-US" dirty="0" smtClean="0"/>
              <a:t> Cells die for many different reasons, sometimes because they have suffered some sort of injury or damage, such as exposure to a toxic substance.  Cells also die as a normal part of the functioning of a healthy organism when they are no longer useful.  This type of controlled cell death is known as </a:t>
            </a:r>
            <a:r>
              <a:rPr lang="en-US" b="1" dirty="0" smtClean="0"/>
              <a:t>apoptosis.  The dead cells on the surface of your skin for the most part will have died from this mechanism.  </a:t>
            </a:r>
            <a:endParaRPr lang="en-US" b="1" dirty="0"/>
          </a:p>
          <a:p>
            <a:pPr marL="0" indent="0">
              <a:buNone/>
            </a:pPr>
            <a:endParaRPr lang="en-US" dirty="0"/>
          </a:p>
        </p:txBody>
      </p:sp>
    </p:spTree>
    <p:extLst>
      <p:ext uri="{BB962C8B-B14F-4D97-AF65-F5344CB8AC3E}">
        <p14:creationId xmlns:p14="http://schemas.microsoft.com/office/powerpoint/2010/main" val="3223478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47927"/>
            <a:ext cx="10515600" cy="4351338"/>
          </a:xfrm>
        </p:spPr>
        <p:txBody>
          <a:bodyPr/>
          <a:lstStyle/>
          <a:p>
            <a:endParaRPr lang="en-US"/>
          </a:p>
        </p:txBody>
      </p:sp>
      <p:pic>
        <p:nvPicPr>
          <p:cNvPr id="4" name="Picture 3"/>
          <p:cNvPicPr>
            <a:picLocks noChangeAspect="1"/>
          </p:cNvPicPr>
          <p:nvPr/>
        </p:nvPicPr>
        <p:blipFill>
          <a:blip r:embed="rId2"/>
          <a:stretch>
            <a:fillRect/>
          </a:stretch>
        </p:blipFill>
        <p:spPr>
          <a:xfrm>
            <a:off x="489692" y="-290442"/>
            <a:ext cx="5847106" cy="6858000"/>
          </a:xfrm>
          <a:prstGeom prst="rect">
            <a:avLst/>
          </a:prstGeom>
        </p:spPr>
      </p:pic>
    </p:spTree>
    <p:extLst>
      <p:ext uri="{BB962C8B-B14F-4D97-AF65-F5344CB8AC3E}">
        <p14:creationId xmlns:p14="http://schemas.microsoft.com/office/powerpoint/2010/main" val="2972675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5543" y="486682"/>
            <a:ext cx="10440389" cy="5593484"/>
          </a:xfrm>
        </p:spPr>
        <p:txBody>
          <a:bodyPr>
            <a:normAutofit fontScale="92500" lnSpcReduction="20000"/>
          </a:bodyPr>
          <a:lstStyle/>
          <a:p>
            <a:pPr marL="0" indent="0">
              <a:buNone/>
            </a:pPr>
            <a:r>
              <a:rPr lang="en-US" dirty="0" smtClean="0"/>
              <a:t>Cells, like all living things go through a cycle during their lifetime.  Like you, cells are born, they grow and mature into fully functioning cells and eventually they die when they can no longer function properly to maintain life.   In fact, as you read this now, there are cells in and on your body that are being newly born cells that are growing and maturing, cells that are mature and carrying out their normal everyday functions, cells that are dying and cells that are dead.</a:t>
            </a:r>
            <a:br>
              <a:rPr lang="en-US" dirty="0" smtClean="0"/>
            </a:br>
            <a:endParaRPr lang="en-US" dirty="0" smtClean="0"/>
          </a:p>
          <a:p>
            <a:pPr marL="0" indent="0">
              <a:buNone/>
            </a:pPr>
            <a:r>
              <a:rPr lang="en-US" dirty="0" smtClean="0"/>
              <a:t>A good example of cells constantly undergoing this cycle are your skin cells.   Take a look at your arm, what do you see?</a:t>
            </a:r>
          </a:p>
          <a:p>
            <a:pPr marL="0" indent="0">
              <a:buNone/>
            </a:pPr>
            <a:r>
              <a:rPr lang="en-US" dirty="0" smtClean="0"/>
              <a:t>When you see your arm, what you are actually looking at are skin cells, however most of these cells are not living, they are dead.  </a:t>
            </a:r>
          </a:p>
          <a:p>
            <a:pPr marL="0" indent="0">
              <a:buNone/>
            </a:pPr>
            <a:r>
              <a:rPr lang="en-US" dirty="0" smtClean="0"/>
              <a:t>Your skin is actually made up of many layers of cells, the outer, or surface layer is made up of old, dead cells.  This layer acts as a sort of protective layer for the body, protecting the live skin cells underneath.  </a:t>
            </a:r>
          </a:p>
          <a:p>
            <a:pPr marL="0" indent="0">
              <a:buNone/>
            </a:pPr>
            <a:r>
              <a:rPr lang="en-US" dirty="0" smtClean="0"/>
              <a:t>These living skin cells   are produced in the deeper layers of the skin where they mature over time as they travel from the deeper layers outwards towards the surface.  </a:t>
            </a:r>
          </a:p>
          <a:p>
            <a:pPr marL="0" indent="0">
              <a:buNone/>
            </a:pPr>
            <a:endParaRPr lang="en-US" dirty="0"/>
          </a:p>
        </p:txBody>
      </p:sp>
    </p:spTree>
    <p:extLst>
      <p:ext uri="{BB962C8B-B14F-4D97-AF65-F5344CB8AC3E}">
        <p14:creationId xmlns:p14="http://schemas.microsoft.com/office/powerpoint/2010/main" val="11459223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6829" y="2419305"/>
            <a:ext cx="5188857" cy="3317466"/>
          </a:xfrm>
          <a:prstGeom prst="rect">
            <a:avLst/>
          </a:prstGeom>
        </p:spPr>
      </p:pic>
      <p:pic>
        <p:nvPicPr>
          <p:cNvPr id="7" name="Picture 6"/>
          <p:cNvPicPr>
            <a:picLocks noChangeAspect="1"/>
          </p:cNvPicPr>
          <p:nvPr/>
        </p:nvPicPr>
        <p:blipFill>
          <a:blip r:embed="rId3"/>
          <a:stretch>
            <a:fillRect/>
          </a:stretch>
        </p:blipFill>
        <p:spPr>
          <a:xfrm>
            <a:off x="668111" y="-3970344"/>
            <a:ext cx="5847106" cy="6858000"/>
          </a:xfrm>
          <a:prstGeom prst="rect">
            <a:avLst/>
          </a:prstGeom>
        </p:spPr>
      </p:pic>
      <p:pic>
        <p:nvPicPr>
          <p:cNvPr id="8" name="Picture 7"/>
          <p:cNvPicPr>
            <a:picLocks noChangeAspect="1"/>
          </p:cNvPicPr>
          <p:nvPr/>
        </p:nvPicPr>
        <p:blipFill>
          <a:blip r:embed="rId4"/>
          <a:stretch>
            <a:fillRect/>
          </a:stretch>
        </p:blipFill>
        <p:spPr>
          <a:xfrm flipH="1">
            <a:off x="2975714" y="-206829"/>
            <a:ext cx="5804807" cy="6858000"/>
          </a:xfrm>
          <a:prstGeom prst="rect">
            <a:avLst/>
          </a:prstGeom>
        </p:spPr>
      </p:pic>
      <p:pic>
        <p:nvPicPr>
          <p:cNvPr id="2" name="Picture 1"/>
          <p:cNvPicPr>
            <a:picLocks noChangeAspect="1"/>
          </p:cNvPicPr>
          <p:nvPr/>
        </p:nvPicPr>
        <p:blipFill>
          <a:blip r:embed="rId5"/>
          <a:stretch>
            <a:fillRect/>
          </a:stretch>
        </p:blipFill>
        <p:spPr>
          <a:xfrm>
            <a:off x="-1432312" y="-5238377"/>
            <a:ext cx="15505151" cy="14148201"/>
          </a:xfrm>
          <a:prstGeom prst="rect">
            <a:avLst/>
          </a:prstGeom>
        </p:spPr>
      </p:pic>
    </p:spTree>
    <p:extLst>
      <p:ext uri="{BB962C8B-B14F-4D97-AF65-F5344CB8AC3E}">
        <p14:creationId xmlns:p14="http://schemas.microsoft.com/office/powerpoint/2010/main" val="9596828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7279</TotalTime>
  <Words>518</Words>
  <Application>Microsoft Macintosh PowerPoint</Application>
  <PresentationFormat>Widescreen</PresentationFormat>
  <Paragraphs>15</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Calibri</vt:lpstr>
      <vt:lpstr>Calibri Light</vt:lpstr>
      <vt:lpstr>Arial</vt:lpstr>
      <vt:lpstr>Office Theme</vt:lpstr>
      <vt:lpstr> The Lifecycle of the Cell</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 Cycle: The Life &amp; Death of Cells </dc:title>
  <dc:creator>Eli Fogle</dc:creator>
  <cp:lastModifiedBy>Eli Fogle</cp:lastModifiedBy>
  <cp:revision>19</cp:revision>
  <dcterms:created xsi:type="dcterms:W3CDTF">2016-06-17T17:23:33Z</dcterms:created>
  <dcterms:modified xsi:type="dcterms:W3CDTF">2016-06-24T14:55:22Z</dcterms:modified>
</cp:coreProperties>
</file>