
<file path=[Content_Types].xml><?xml version="1.0" encoding="utf-8"?>
<Types xmlns="http://schemas.openxmlformats.org/package/2006/content-types">
  <Default Extension="xml" ContentType="application/xml"/>
  <Default Extension="jpeg" ContentType="image/jpeg"/>
  <Default Extension="png" ContentType="image/png"/>
  <Default Extension="rels" ContentType="application/vnd.openxmlformats-package.relationships+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30" r:id="rId1"/>
  </p:sldMasterIdLst>
  <p:sldIdLst>
    <p:sldId id="256" r:id="rId2"/>
    <p:sldId id="258" r:id="rId3"/>
    <p:sldId id="259" r:id="rId4"/>
    <p:sldId id="260" r:id="rId5"/>
    <p:sldId id="261" r:id="rId6"/>
    <p:sldId id="263" r:id="rId7"/>
    <p:sldId id="264" r:id="rId8"/>
    <p:sldId id="265" r:id="rId9"/>
    <p:sldId id="266" r:id="rId10"/>
    <p:sldId id="262" r:id="rId1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785"/>
    <p:restoredTop sz="94602"/>
  </p:normalViewPr>
  <p:slideViewPr>
    <p:cSldViewPr snapToGrid="0" snapToObjects="1">
      <p:cViewPr varScale="1">
        <p:scale>
          <a:sx n="100" d="100"/>
          <a:sy n="100" d="100"/>
        </p:scale>
        <p:origin x="168" y="7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 Type="http://schemas.openxmlformats.org/officeDocument/2006/relationships/slide" Target="slides/slide10.xml"/><Relationship Id="rId12" Type="http://schemas.openxmlformats.org/officeDocument/2006/relationships/presProps" Target="presProps.xml"/><Relationship Id="rId13" Type="http://schemas.openxmlformats.org/officeDocument/2006/relationships/viewProps" Target="viewProps.xml"/><Relationship Id="rId14" Type="http://schemas.openxmlformats.org/officeDocument/2006/relationships/theme" Target="theme/theme1.xml"/><Relationship Id="rId15"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CA"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CA" smtClean="0"/>
              <a:t>Click to edit Master subtitle style</a:t>
            </a:r>
            <a:endParaRPr lang="en-US"/>
          </a:p>
        </p:txBody>
      </p:sp>
      <p:sp>
        <p:nvSpPr>
          <p:cNvPr id="4" name="Date Placeholder 3"/>
          <p:cNvSpPr>
            <a:spLocks noGrp="1"/>
          </p:cNvSpPr>
          <p:nvPr>
            <p:ph type="dt" sz="half" idx="10"/>
          </p:nvPr>
        </p:nvSpPr>
        <p:spPr/>
        <p:txBody>
          <a:bodyPr/>
          <a:lstStyle/>
          <a:p>
            <a:fld id="{B61BEF0D-F0BB-DE4B-95CE-6DB70DBA9567}" type="datetimeFigureOut">
              <a:rPr lang="en-US" smtClean="0"/>
              <a:pPr/>
              <a:t>5/6/16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0563126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Date Placeholder 3"/>
          <p:cNvSpPr>
            <a:spLocks noGrp="1"/>
          </p:cNvSpPr>
          <p:nvPr>
            <p:ph type="dt" sz="half" idx="10"/>
          </p:nvPr>
        </p:nvSpPr>
        <p:spPr/>
        <p:txBody>
          <a:bodyPr/>
          <a:lstStyle/>
          <a:p>
            <a:fld id="{B61BEF0D-F0BB-DE4B-95CE-6DB70DBA9567}" type="datetimeFigureOut">
              <a:rPr lang="en-US" smtClean="0"/>
              <a:pPr/>
              <a:t>5/6/16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52380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CA"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Date Placeholder 3"/>
          <p:cNvSpPr>
            <a:spLocks noGrp="1"/>
          </p:cNvSpPr>
          <p:nvPr>
            <p:ph type="dt" sz="half" idx="10"/>
          </p:nvPr>
        </p:nvSpPr>
        <p:spPr/>
        <p:txBody>
          <a:bodyPr/>
          <a:lstStyle/>
          <a:p>
            <a:fld id="{B61BEF0D-F0BB-DE4B-95CE-6DB70DBA9567}" type="datetimeFigureOut">
              <a:rPr lang="en-US" smtClean="0"/>
              <a:pPr/>
              <a:t>5/6/16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6884580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US"/>
          </a:p>
        </p:txBody>
      </p:sp>
      <p:sp>
        <p:nvSpPr>
          <p:cNvPr id="3" name="Content Placeholder 2"/>
          <p:cNvSpPr>
            <a:spLocks noGrp="1"/>
          </p:cNvSpPr>
          <p:nvPr>
            <p:ph idx="1"/>
          </p:nvPr>
        </p:nvSpPr>
        <p:spPr/>
        <p:txBody>
          <a:body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Date Placeholder 3"/>
          <p:cNvSpPr>
            <a:spLocks noGrp="1"/>
          </p:cNvSpPr>
          <p:nvPr>
            <p:ph type="dt" sz="half" idx="10"/>
          </p:nvPr>
        </p:nvSpPr>
        <p:spPr/>
        <p:txBody>
          <a:bodyPr/>
          <a:lstStyle/>
          <a:p>
            <a:fld id="{B61BEF0D-F0BB-DE4B-95CE-6DB70DBA9567}" type="datetimeFigureOut">
              <a:rPr lang="en-US" smtClean="0"/>
              <a:pPr/>
              <a:t>5/6/16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986424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CA"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CA"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5/6/16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3946747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5" name="Date Placeholder 4"/>
          <p:cNvSpPr>
            <a:spLocks noGrp="1"/>
          </p:cNvSpPr>
          <p:nvPr>
            <p:ph type="dt" sz="half" idx="10"/>
          </p:nvPr>
        </p:nvSpPr>
        <p:spPr/>
        <p:txBody>
          <a:bodyPr/>
          <a:lstStyle/>
          <a:p>
            <a:fld id="{B61BEF0D-F0BB-DE4B-95CE-6DB70DBA9567}" type="datetimeFigureOut">
              <a:rPr lang="en-US" smtClean="0"/>
              <a:pPr/>
              <a:t>5/6/16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5147515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CA"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7" name="Date Placeholder 6"/>
          <p:cNvSpPr>
            <a:spLocks noGrp="1"/>
          </p:cNvSpPr>
          <p:nvPr>
            <p:ph type="dt" sz="half" idx="10"/>
          </p:nvPr>
        </p:nvSpPr>
        <p:spPr/>
        <p:txBody>
          <a:bodyPr/>
          <a:lstStyle/>
          <a:p>
            <a:fld id="{B61BEF0D-F0BB-DE4B-95CE-6DB70DBA9567}" type="datetimeFigureOut">
              <a:rPr lang="en-US" smtClean="0"/>
              <a:pPr/>
              <a:t>5/6/16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3650530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US"/>
          </a:p>
        </p:txBody>
      </p:sp>
      <p:sp>
        <p:nvSpPr>
          <p:cNvPr id="3" name="Date Placeholder 2"/>
          <p:cNvSpPr>
            <a:spLocks noGrp="1"/>
          </p:cNvSpPr>
          <p:nvPr>
            <p:ph type="dt" sz="half" idx="10"/>
          </p:nvPr>
        </p:nvSpPr>
        <p:spPr/>
        <p:txBody>
          <a:bodyPr/>
          <a:lstStyle/>
          <a:p>
            <a:fld id="{B61BEF0D-F0BB-DE4B-95CE-6DB70DBA9567}" type="datetimeFigureOut">
              <a:rPr lang="en-US" smtClean="0"/>
              <a:pPr/>
              <a:t>5/6/16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8793986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pPr/>
              <a:t>5/6/16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0713914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CA"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CA"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5/6/16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249469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CA"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CA"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5/6/16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111884211"/>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CA"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61BEF0D-F0BB-DE4B-95CE-6DB70DBA9567}" type="datetimeFigureOut">
              <a:rPr lang="en-US" smtClean="0"/>
              <a:pPr/>
              <a:t>5/6/16</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746258155"/>
      </p:ext>
    </p:extLst>
  </p:cSld>
  <p:clrMap bg1="lt1" tx1="dk1" bg2="lt2" tx2="dk2" accent1="accent1" accent2="accent2" accent3="accent3" accent4="accent4" accent5="accent5" accent6="accent6" hlink="hlink" folHlink="folHlink"/>
  <p:sldLayoutIdLst>
    <p:sldLayoutId id="2147483831" r:id="rId1"/>
    <p:sldLayoutId id="2147483832" r:id="rId2"/>
    <p:sldLayoutId id="2147483833" r:id="rId3"/>
    <p:sldLayoutId id="2147483834" r:id="rId4"/>
    <p:sldLayoutId id="2147483835" r:id="rId5"/>
    <p:sldLayoutId id="2147483836" r:id="rId6"/>
    <p:sldLayoutId id="2147483837" r:id="rId7"/>
    <p:sldLayoutId id="2147483838" r:id="rId8"/>
    <p:sldLayoutId id="2147483839" r:id="rId9"/>
    <p:sldLayoutId id="2147483840" r:id="rId10"/>
    <p:sldLayoutId id="214748384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 Id="rId3"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tiff"/><Relationship Id="rId3" Type="http://schemas.openxmlformats.org/officeDocument/2006/relationships/image" Target="../media/image17.tif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tiff"/><Relationship Id="rId3" Type="http://schemas.openxmlformats.org/officeDocument/2006/relationships/image" Target="../media/image5.tif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tiff"/><Relationship Id="rId3" Type="http://schemas.openxmlformats.org/officeDocument/2006/relationships/image" Target="../media/image8.tiff"/></Relationships>
</file>

<file path=ppt/slides/_rels/slide6.xml.rels><?xml version="1.0" encoding="UTF-8" standalone="yes"?>
<Relationships xmlns="http://schemas.openxmlformats.org/package/2006/relationships"><Relationship Id="rId3" Type="http://schemas.openxmlformats.org/officeDocument/2006/relationships/image" Target="../media/image10.tiff"/><Relationship Id="rId4" Type="http://schemas.openxmlformats.org/officeDocument/2006/relationships/image" Target="../media/image11.tiff"/><Relationship Id="rId1" Type="http://schemas.openxmlformats.org/officeDocument/2006/relationships/slideLayout" Target="../slideLayouts/slideLayout2.xml"/><Relationship Id="rId2" Type="http://schemas.openxmlformats.org/officeDocument/2006/relationships/image" Target="../media/image9.tif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 Id="rId3" Type="http://schemas.openxmlformats.org/officeDocument/2006/relationships/image" Target="../media/image1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tif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tiff"/></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717431" y="1600200"/>
            <a:ext cx="9144000" cy="2507640"/>
          </a:xfrm>
          <a:solidFill>
            <a:schemeClr val="tx1"/>
          </a:solidFill>
        </p:spPr>
        <p:txBody>
          <a:bodyPr>
            <a:normAutofit/>
          </a:bodyPr>
          <a:lstStyle/>
          <a:p>
            <a:r>
              <a:rPr lang="en-US" sz="8800" dirty="0" smtClean="0">
                <a:solidFill>
                  <a:srgbClr val="FFFF00"/>
                </a:solidFill>
              </a:rPr>
              <a:t>Cells, Tissues </a:t>
            </a:r>
            <a:r>
              <a:rPr lang="en-US" sz="8800" smtClean="0">
                <a:solidFill>
                  <a:srgbClr val="FFFF00"/>
                </a:solidFill>
              </a:rPr>
              <a:t>&amp; Systems</a:t>
            </a:r>
            <a:endParaRPr lang="en-US" sz="8800" dirty="0">
              <a:solidFill>
                <a:srgbClr val="FFFF00"/>
              </a:solidFill>
            </a:endParaRPr>
          </a:p>
        </p:txBody>
      </p:sp>
      <p:pic>
        <p:nvPicPr>
          <p:cNvPr id="4" name="Pictur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53866" y="5939501"/>
            <a:ext cx="1885950" cy="777821"/>
          </a:xfrm>
          <a:prstGeom prst="rect">
            <a:avLst/>
          </a:prstGeom>
        </p:spPr>
      </p:pic>
    </p:spTree>
    <p:extLst>
      <p:ext uri="{BB962C8B-B14F-4D97-AF65-F5344CB8AC3E}">
        <p14:creationId xmlns:p14="http://schemas.microsoft.com/office/powerpoint/2010/main" val="13242811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a:blip r:embed="rId2"/>
          <a:stretch>
            <a:fillRect/>
          </a:stretch>
        </p:blipFill>
        <p:spPr>
          <a:xfrm>
            <a:off x="762420" y="2170906"/>
            <a:ext cx="6109485" cy="3030537"/>
          </a:xfrm>
        </p:spPr>
      </p:pic>
      <p:pic>
        <p:nvPicPr>
          <p:cNvPr id="4" name="Picture 3"/>
          <p:cNvPicPr>
            <a:picLocks noChangeAspect="1"/>
          </p:cNvPicPr>
          <p:nvPr/>
        </p:nvPicPr>
        <p:blipFill>
          <a:blip r:embed="rId3"/>
          <a:stretch>
            <a:fillRect/>
          </a:stretch>
        </p:blipFill>
        <p:spPr>
          <a:xfrm>
            <a:off x="6796124" y="1581944"/>
            <a:ext cx="4417976" cy="4628356"/>
          </a:xfrm>
          <a:prstGeom prst="rect">
            <a:avLst/>
          </a:prstGeom>
        </p:spPr>
      </p:pic>
    </p:spTree>
    <p:extLst>
      <p:ext uri="{BB962C8B-B14F-4D97-AF65-F5344CB8AC3E}">
        <p14:creationId xmlns:p14="http://schemas.microsoft.com/office/powerpoint/2010/main" val="8259017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rot="10800000">
            <a:off x="0" y="0"/>
            <a:ext cx="12192001" cy="6899739"/>
          </a:xfrm>
        </p:spPr>
      </p:pic>
      <p:sp>
        <p:nvSpPr>
          <p:cNvPr id="6" name="TextBox 5"/>
          <p:cNvSpPr txBox="1"/>
          <p:nvPr/>
        </p:nvSpPr>
        <p:spPr>
          <a:xfrm>
            <a:off x="820615" y="474784"/>
            <a:ext cx="10550769" cy="2554545"/>
          </a:xfrm>
          <a:prstGeom prst="rect">
            <a:avLst/>
          </a:prstGeom>
          <a:solidFill>
            <a:schemeClr val="tx1"/>
          </a:solidFill>
        </p:spPr>
        <p:txBody>
          <a:bodyPr wrap="square" rtlCol="0">
            <a:spAutoFit/>
          </a:bodyPr>
          <a:lstStyle/>
          <a:p>
            <a:r>
              <a:rPr lang="en-US" sz="3200" dirty="0" smtClean="0">
                <a:solidFill>
                  <a:srgbClr val="FFFF00"/>
                </a:solidFill>
              </a:rPr>
              <a:t>Cells are the building blocks of all living things.  This means that every organism that is alive is made up of cells. The smallest living things in existence are made up of just one, single, individual cell; while other more complex organisms, such as humans are made up of trillions (10</a:t>
            </a:r>
            <a:r>
              <a:rPr lang="en-US" sz="3200" baseline="30000" dirty="0" smtClean="0">
                <a:solidFill>
                  <a:srgbClr val="FFFF00"/>
                </a:solidFill>
              </a:rPr>
              <a:t>12</a:t>
            </a:r>
            <a:r>
              <a:rPr lang="en-US" sz="3200" dirty="0" smtClean="0">
                <a:solidFill>
                  <a:srgbClr val="FFFF00"/>
                </a:solidFill>
              </a:rPr>
              <a:t>) of cells.</a:t>
            </a:r>
            <a:endParaRPr lang="en-US" sz="3200" dirty="0">
              <a:solidFill>
                <a:srgbClr val="FFFF00"/>
              </a:solidFill>
            </a:endParaRPr>
          </a:p>
        </p:txBody>
      </p:sp>
    </p:spTree>
    <p:extLst>
      <p:ext uri="{BB962C8B-B14F-4D97-AF65-F5344CB8AC3E}">
        <p14:creationId xmlns:p14="http://schemas.microsoft.com/office/powerpoint/2010/main" val="16213823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55785" y="506779"/>
            <a:ext cx="10515600" cy="4351338"/>
          </a:xfrm>
        </p:spPr>
        <p:txBody>
          <a:bodyPr/>
          <a:lstStyle/>
          <a:p>
            <a:pPr marL="0" indent="0">
              <a:buNone/>
            </a:pPr>
            <a:r>
              <a:rPr lang="en-US" dirty="0" smtClean="0"/>
              <a:t>Cells are the basic structures of all living organisms.  Organisms that are made up of just a single cell, such as amoeba, are called unicellular; while organisms made up of groups of cells, such as humans are called multicellular. </a:t>
            </a:r>
            <a:endParaRPr lang="en-US" dirty="0"/>
          </a:p>
        </p:txBody>
      </p:sp>
      <p:pic>
        <p:nvPicPr>
          <p:cNvPr id="4" name="Picture 3"/>
          <p:cNvPicPr>
            <a:picLocks noChangeAspect="1"/>
          </p:cNvPicPr>
          <p:nvPr/>
        </p:nvPicPr>
        <p:blipFill>
          <a:blip r:embed="rId2"/>
          <a:stretch>
            <a:fillRect/>
          </a:stretch>
        </p:blipFill>
        <p:spPr>
          <a:xfrm>
            <a:off x="1194489" y="2758265"/>
            <a:ext cx="4063311" cy="2754022"/>
          </a:xfrm>
          <a:prstGeom prst="rect">
            <a:avLst/>
          </a:prstGeom>
        </p:spPr>
      </p:pic>
      <p:pic>
        <p:nvPicPr>
          <p:cNvPr id="5" name="Picture 4"/>
          <p:cNvPicPr>
            <a:picLocks noChangeAspect="1"/>
          </p:cNvPicPr>
          <p:nvPr/>
        </p:nvPicPr>
        <p:blipFill>
          <a:blip r:embed="rId3"/>
          <a:stretch>
            <a:fillRect/>
          </a:stretch>
        </p:blipFill>
        <p:spPr>
          <a:xfrm>
            <a:off x="5257800" y="1307042"/>
            <a:ext cx="6277707" cy="5164096"/>
          </a:xfrm>
          <a:prstGeom prst="rect">
            <a:avLst/>
          </a:prstGeom>
        </p:spPr>
      </p:pic>
      <p:sp>
        <p:nvSpPr>
          <p:cNvPr id="6" name="TextBox 5"/>
          <p:cNvSpPr txBox="1"/>
          <p:nvPr/>
        </p:nvSpPr>
        <p:spPr>
          <a:xfrm>
            <a:off x="1194489" y="5326055"/>
            <a:ext cx="4063311" cy="461665"/>
          </a:xfrm>
          <a:prstGeom prst="rect">
            <a:avLst/>
          </a:prstGeom>
          <a:solidFill>
            <a:schemeClr val="tx1"/>
          </a:solidFill>
        </p:spPr>
        <p:txBody>
          <a:bodyPr wrap="square" rtlCol="0">
            <a:spAutoFit/>
          </a:bodyPr>
          <a:lstStyle/>
          <a:p>
            <a:pPr algn="ctr"/>
            <a:r>
              <a:rPr lang="en-US" sz="2400" dirty="0" smtClean="0">
                <a:solidFill>
                  <a:srgbClr val="FFFF00"/>
                </a:solidFill>
              </a:rPr>
              <a:t>Unicellular - Amoeba</a:t>
            </a:r>
            <a:endParaRPr lang="en-US" sz="2400" dirty="0">
              <a:solidFill>
                <a:srgbClr val="FFFF00"/>
              </a:solidFill>
            </a:endParaRPr>
          </a:p>
        </p:txBody>
      </p:sp>
      <p:sp>
        <p:nvSpPr>
          <p:cNvPr id="7" name="TextBox 6"/>
          <p:cNvSpPr txBox="1"/>
          <p:nvPr/>
        </p:nvSpPr>
        <p:spPr>
          <a:xfrm>
            <a:off x="6364997" y="6009473"/>
            <a:ext cx="4063311" cy="461665"/>
          </a:xfrm>
          <a:prstGeom prst="rect">
            <a:avLst/>
          </a:prstGeom>
          <a:solidFill>
            <a:schemeClr val="tx1"/>
          </a:solidFill>
        </p:spPr>
        <p:txBody>
          <a:bodyPr wrap="square" rtlCol="0">
            <a:spAutoFit/>
          </a:bodyPr>
          <a:lstStyle/>
          <a:p>
            <a:pPr algn="ctr"/>
            <a:r>
              <a:rPr lang="en-US" sz="2400" smtClean="0">
                <a:solidFill>
                  <a:srgbClr val="FFFF00"/>
                </a:solidFill>
              </a:rPr>
              <a:t>Multicellular - Human</a:t>
            </a:r>
            <a:endParaRPr lang="en-US" sz="2400" dirty="0">
              <a:solidFill>
                <a:srgbClr val="FFFF00"/>
              </a:solidFill>
            </a:endParaRPr>
          </a:p>
        </p:txBody>
      </p:sp>
    </p:spTree>
    <p:extLst>
      <p:ext uri="{BB962C8B-B14F-4D97-AF65-F5344CB8AC3E}">
        <p14:creationId xmlns:p14="http://schemas.microsoft.com/office/powerpoint/2010/main" val="15562503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47346" y="571256"/>
            <a:ext cx="10847754" cy="5397744"/>
          </a:xfrm>
        </p:spPr>
        <p:txBody>
          <a:bodyPr>
            <a:normAutofit lnSpcReduction="10000"/>
          </a:bodyPr>
          <a:lstStyle/>
          <a:p>
            <a:pPr marL="0" indent="0">
              <a:buNone/>
            </a:pPr>
            <a:r>
              <a:rPr lang="en-US" dirty="0" smtClean="0"/>
              <a:t>On a very basic level, cells are tiny compartments that carry out the functions to maintain life. Cells carry out many different important tasks to help keep an organism alive.  These tasks include:</a:t>
            </a:r>
          </a:p>
          <a:p>
            <a:pPr marL="0" indent="0">
              <a:buNone/>
            </a:pPr>
            <a:endParaRPr lang="en-US" dirty="0" smtClean="0"/>
          </a:p>
          <a:p>
            <a:r>
              <a:rPr lang="en-US" dirty="0" smtClean="0"/>
              <a:t> Obtaining food and energy</a:t>
            </a:r>
          </a:p>
          <a:p>
            <a:r>
              <a:rPr lang="en-US" dirty="0" smtClean="0"/>
              <a:t>Converting energy for use inside the cell</a:t>
            </a:r>
          </a:p>
          <a:p>
            <a:r>
              <a:rPr lang="en-US" dirty="0" smtClean="0"/>
              <a:t>Building and maintaining structures</a:t>
            </a:r>
          </a:p>
          <a:p>
            <a:r>
              <a:rPr lang="en-US" dirty="0" smtClean="0"/>
              <a:t>Eliminating waste</a:t>
            </a:r>
          </a:p>
          <a:p>
            <a:r>
              <a:rPr lang="en-US" dirty="0" smtClean="0"/>
              <a:t>Reproduction</a:t>
            </a:r>
          </a:p>
          <a:p>
            <a:endParaRPr lang="en-US" dirty="0" smtClean="0"/>
          </a:p>
          <a:p>
            <a:pPr marL="0" indent="0">
              <a:buNone/>
            </a:pPr>
            <a:r>
              <a:rPr lang="en-US" dirty="0" smtClean="0"/>
              <a:t>To carry out these different functions, cells contain different specialized structures called </a:t>
            </a:r>
            <a:r>
              <a:rPr lang="en-US" b="1" dirty="0" smtClean="0"/>
              <a:t>organelles. </a:t>
            </a:r>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7061200" y="1896048"/>
            <a:ext cx="4445000" cy="2950358"/>
          </a:xfrm>
          <a:prstGeom prst="rect">
            <a:avLst/>
          </a:prstGeom>
        </p:spPr>
      </p:pic>
    </p:spTree>
    <p:extLst>
      <p:ext uri="{BB962C8B-B14F-4D97-AF65-F5344CB8AC3E}">
        <p14:creationId xmlns:p14="http://schemas.microsoft.com/office/powerpoint/2010/main" val="9159390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77899" y="645319"/>
            <a:ext cx="10160000" cy="4351338"/>
          </a:xfrm>
        </p:spPr>
        <p:txBody>
          <a:bodyPr>
            <a:normAutofit/>
          </a:bodyPr>
          <a:lstStyle/>
          <a:p>
            <a:pPr marL="0" indent="0">
              <a:buNone/>
            </a:pPr>
            <a:r>
              <a:rPr lang="en-US" sz="3600" dirty="0" smtClean="0"/>
              <a:t>In complex multicellular organisms, cells group together to form specific types of </a:t>
            </a:r>
            <a:r>
              <a:rPr lang="en-US" sz="3600" b="1" dirty="0" smtClean="0"/>
              <a:t>tissues, </a:t>
            </a:r>
            <a:r>
              <a:rPr lang="en-US" sz="3600" dirty="0" smtClean="0"/>
              <a:t>such as muscle tissue or nervous tissue.  </a:t>
            </a:r>
            <a:endParaRPr lang="en-US" sz="3600" dirty="0"/>
          </a:p>
        </p:txBody>
      </p:sp>
      <p:pic>
        <p:nvPicPr>
          <p:cNvPr id="6" name="Picture 5"/>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6057900" y="2831148"/>
            <a:ext cx="5269653" cy="2463800"/>
          </a:xfrm>
          <a:prstGeom prst="rect">
            <a:avLst/>
          </a:prstGeom>
        </p:spPr>
      </p:pic>
      <p:pic>
        <p:nvPicPr>
          <p:cNvPr id="7" name="Picture 6"/>
          <p:cNvPicPr>
            <a:picLocks noChangeAspect="1"/>
          </p:cNvPicPr>
          <p:nvPr/>
        </p:nvPicPr>
        <p:blipFill rotWithShape="1">
          <a:blip r:embed="rId3" cstate="print">
            <a:extLst>
              <a:ext uri="{28A0092B-C50C-407E-A947-70E740481C1C}">
                <a14:useLocalDpi xmlns:a14="http://schemas.microsoft.com/office/drawing/2010/main"/>
              </a:ext>
            </a:extLst>
          </a:blip>
          <a:srcRect t="653" b="-1102"/>
          <a:stretch/>
        </p:blipFill>
        <p:spPr>
          <a:xfrm>
            <a:off x="698501" y="2832100"/>
            <a:ext cx="5359400" cy="2489568"/>
          </a:xfrm>
          <a:prstGeom prst="rect">
            <a:avLst/>
          </a:prstGeom>
        </p:spPr>
      </p:pic>
    </p:spTree>
    <p:extLst>
      <p:ext uri="{BB962C8B-B14F-4D97-AF65-F5344CB8AC3E}">
        <p14:creationId xmlns:p14="http://schemas.microsoft.com/office/powerpoint/2010/main" val="15726834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77899" y="645319"/>
            <a:ext cx="10160000" cy="4351338"/>
          </a:xfrm>
        </p:spPr>
        <p:txBody>
          <a:bodyPr>
            <a:normAutofit/>
          </a:bodyPr>
          <a:lstStyle/>
          <a:p>
            <a:pPr marL="0" indent="0">
              <a:buNone/>
            </a:pPr>
            <a:r>
              <a:rPr lang="en-US" sz="3600" dirty="0" smtClean="0"/>
              <a:t>These cells that group together as tissues, then further group together for form </a:t>
            </a:r>
            <a:r>
              <a:rPr lang="en-US" sz="3600" b="1" dirty="0" smtClean="0"/>
              <a:t>organs </a:t>
            </a:r>
            <a:r>
              <a:rPr lang="en-US" sz="3600" dirty="0" smtClean="0"/>
              <a:t>such as the lungs, heart and brain.</a:t>
            </a:r>
            <a:endParaRPr lang="en-US" sz="3600" dirty="0"/>
          </a:p>
        </p:txBody>
      </p:sp>
      <p:pic>
        <p:nvPicPr>
          <p:cNvPr id="2" name="Picture 1"/>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4507894" y="2652486"/>
            <a:ext cx="2578100" cy="3735388"/>
          </a:xfrm>
          <a:prstGeom prst="rect">
            <a:avLst/>
          </a:prstGeom>
        </p:spPr>
      </p:pic>
      <p:pic>
        <p:nvPicPr>
          <p:cNvPr id="4" name="Picture 3"/>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7085994" y="2652486"/>
            <a:ext cx="4813906" cy="3740535"/>
          </a:xfrm>
          <a:prstGeom prst="rect">
            <a:avLst/>
          </a:prstGeom>
        </p:spPr>
      </p:pic>
      <p:pic>
        <p:nvPicPr>
          <p:cNvPr id="5" name="Picture 4"/>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630842" y="2652486"/>
            <a:ext cx="3877052" cy="3740536"/>
          </a:xfrm>
          <a:prstGeom prst="rect">
            <a:avLst/>
          </a:prstGeom>
        </p:spPr>
      </p:pic>
    </p:spTree>
    <p:extLst>
      <p:ext uri="{BB962C8B-B14F-4D97-AF65-F5344CB8AC3E}">
        <p14:creationId xmlns:p14="http://schemas.microsoft.com/office/powerpoint/2010/main" val="7549332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12800" y="454025"/>
            <a:ext cx="10744200" cy="4351338"/>
          </a:xfrm>
        </p:spPr>
        <p:txBody>
          <a:bodyPr/>
          <a:lstStyle/>
          <a:p>
            <a:pPr marL="0" indent="0">
              <a:buNone/>
            </a:pPr>
            <a:r>
              <a:rPr lang="en-US" dirty="0" smtClean="0"/>
              <a:t>In multicellular organisms cells group together to form tissues, tissues can group together to form organs, organs can then group together to form </a:t>
            </a:r>
            <a:r>
              <a:rPr lang="en-US" b="1" dirty="0" smtClean="0"/>
              <a:t>systems </a:t>
            </a:r>
            <a:r>
              <a:rPr lang="en-US" dirty="0" smtClean="0"/>
              <a:t>such as the digestive system or respiratory system.</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943100" y="1909786"/>
            <a:ext cx="3479738" cy="467187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692900" y="1909786"/>
            <a:ext cx="3644900" cy="4671870"/>
          </a:xfrm>
          <a:prstGeom prst="rect">
            <a:avLst/>
          </a:prstGeom>
        </p:spPr>
      </p:pic>
      <p:sp>
        <p:nvSpPr>
          <p:cNvPr id="6" name="TextBox 5"/>
          <p:cNvSpPr txBox="1"/>
          <p:nvPr/>
        </p:nvSpPr>
        <p:spPr>
          <a:xfrm>
            <a:off x="1943100" y="6119991"/>
            <a:ext cx="3479738" cy="461665"/>
          </a:xfrm>
          <a:prstGeom prst="rect">
            <a:avLst/>
          </a:prstGeom>
          <a:solidFill>
            <a:schemeClr val="tx1"/>
          </a:solidFill>
        </p:spPr>
        <p:txBody>
          <a:bodyPr wrap="square" rtlCol="0">
            <a:spAutoFit/>
          </a:bodyPr>
          <a:lstStyle/>
          <a:p>
            <a:pPr algn="ctr"/>
            <a:r>
              <a:rPr lang="en-US" sz="2400" dirty="0" smtClean="0">
                <a:solidFill>
                  <a:srgbClr val="FFFF00"/>
                </a:solidFill>
              </a:rPr>
              <a:t>Digestive System</a:t>
            </a:r>
            <a:endParaRPr lang="en-US" sz="2400" dirty="0">
              <a:solidFill>
                <a:srgbClr val="FFFF00"/>
              </a:solidFill>
            </a:endParaRPr>
          </a:p>
        </p:txBody>
      </p:sp>
      <p:sp>
        <p:nvSpPr>
          <p:cNvPr id="8" name="TextBox 7"/>
          <p:cNvSpPr txBox="1"/>
          <p:nvPr/>
        </p:nvSpPr>
        <p:spPr>
          <a:xfrm>
            <a:off x="6692900" y="6119991"/>
            <a:ext cx="3644900" cy="461665"/>
          </a:xfrm>
          <a:prstGeom prst="rect">
            <a:avLst/>
          </a:prstGeom>
          <a:solidFill>
            <a:schemeClr val="tx1"/>
          </a:solidFill>
        </p:spPr>
        <p:txBody>
          <a:bodyPr wrap="square" rtlCol="0">
            <a:spAutoFit/>
          </a:bodyPr>
          <a:lstStyle/>
          <a:p>
            <a:pPr algn="ctr"/>
            <a:r>
              <a:rPr lang="en-US" sz="2400" dirty="0" smtClean="0">
                <a:solidFill>
                  <a:srgbClr val="FFFF00"/>
                </a:solidFill>
              </a:rPr>
              <a:t>Respiratory System</a:t>
            </a:r>
            <a:endParaRPr lang="en-US" sz="2400" dirty="0">
              <a:solidFill>
                <a:srgbClr val="FFFF00"/>
              </a:solidFill>
            </a:endParaRPr>
          </a:p>
        </p:txBody>
      </p:sp>
    </p:spTree>
    <p:extLst>
      <p:ext uri="{BB962C8B-B14F-4D97-AF65-F5344CB8AC3E}">
        <p14:creationId xmlns:p14="http://schemas.microsoft.com/office/powerpoint/2010/main" val="2146379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96900" y="365125"/>
            <a:ext cx="10515600" cy="4351338"/>
          </a:xfrm>
        </p:spPr>
        <p:txBody>
          <a:bodyPr/>
          <a:lstStyle/>
          <a:p>
            <a:pPr marL="0" indent="0">
              <a:buNone/>
            </a:pPr>
            <a:r>
              <a:rPr lang="en-US" dirty="0" smtClean="0"/>
              <a:t>The final level of organization of cells in multicellular organisms occurs when multiple systems of organs combine to form a fully functioning organism, made up of trillions of </a:t>
            </a:r>
            <a:r>
              <a:rPr lang="en-US" b="1" dirty="0" smtClean="0"/>
              <a:t>cells</a:t>
            </a:r>
            <a:r>
              <a:rPr lang="en-US" dirty="0" smtClean="0"/>
              <a:t> grouped into different types of </a:t>
            </a:r>
            <a:r>
              <a:rPr lang="en-US" b="1" dirty="0" smtClean="0"/>
              <a:t>tissues</a:t>
            </a:r>
            <a:r>
              <a:rPr lang="en-US" dirty="0" smtClean="0"/>
              <a:t>.  These tissues then further group into different types </a:t>
            </a:r>
            <a:r>
              <a:rPr lang="en-US" b="1" dirty="0" smtClean="0"/>
              <a:t>organs</a:t>
            </a:r>
            <a:r>
              <a:rPr lang="en-US" dirty="0" smtClean="0"/>
              <a:t>.  These tissues group into different types of </a:t>
            </a:r>
            <a:r>
              <a:rPr lang="en-US" b="1" dirty="0" smtClean="0"/>
              <a:t>systems</a:t>
            </a:r>
            <a:r>
              <a:rPr lang="en-US" dirty="0" smtClean="0"/>
              <a:t>. Together these systems group to form a fully functioning living organism.</a:t>
            </a:r>
            <a:endParaRPr lang="en-US" dirty="0"/>
          </a:p>
        </p:txBody>
      </p:sp>
      <p:pic>
        <p:nvPicPr>
          <p:cNvPr id="4" name="Picture 3"/>
          <p:cNvPicPr>
            <a:picLocks noChangeAspect="1"/>
          </p:cNvPicPr>
          <p:nvPr/>
        </p:nvPicPr>
        <p:blipFill>
          <a:blip r:embed="rId2"/>
          <a:stretch>
            <a:fillRect/>
          </a:stretch>
        </p:blipFill>
        <p:spPr>
          <a:xfrm>
            <a:off x="1460500" y="2957957"/>
            <a:ext cx="9194800" cy="3517011"/>
          </a:xfrm>
          <a:prstGeom prst="rect">
            <a:avLst/>
          </a:prstGeom>
        </p:spPr>
      </p:pic>
    </p:spTree>
    <p:extLst>
      <p:ext uri="{BB962C8B-B14F-4D97-AF65-F5344CB8AC3E}">
        <p14:creationId xmlns:p14="http://schemas.microsoft.com/office/powerpoint/2010/main" val="5963334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6955441" y="2019300"/>
            <a:ext cx="4949838" cy="3294062"/>
          </a:xfrm>
        </p:spPr>
      </p:pic>
      <p:sp>
        <p:nvSpPr>
          <p:cNvPr id="5" name="TextBox 4"/>
          <p:cNvSpPr txBox="1"/>
          <p:nvPr/>
        </p:nvSpPr>
        <p:spPr>
          <a:xfrm>
            <a:off x="4388151" y="266700"/>
            <a:ext cx="6317949" cy="1200329"/>
          </a:xfrm>
          <a:prstGeom prst="rect">
            <a:avLst/>
          </a:prstGeom>
          <a:noFill/>
        </p:spPr>
        <p:txBody>
          <a:bodyPr wrap="square" rtlCol="0">
            <a:spAutoFit/>
          </a:bodyPr>
          <a:lstStyle/>
          <a:p>
            <a:r>
              <a:rPr lang="en-US" sz="7200" smtClean="0"/>
              <a:t>SUCCESS!</a:t>
            </a:r>
            <a:endParaRPr lang="en-US" sz="7200"/>
          </a:p>
        </p:txBody>
      </p:sp>
      <p:sp>
        <p:nvSpPr>
          <p:cNvPr id="6" name="TextBox 5"/>
          <p:cNvSpPr txBox="1"/>
          <p:nvPr/>
        </p:nvSpPr>
        <p:spPr>
          <a:xfrm>
            <a:off x="503841" y="1886129"/>
            <a:ext cx="6451600" cy="4093428"/>
          </a:xfrm>
          <a:prstGeom prst="rect">
            <a:avLst/>
          </a:prstGeom>
          <a:noFill/>
        </p:spPr>
        <p:txBody>
          <a:bodyPr wrap="square" rtlCol="0">
            <a:spAutoFit/>
          </a:bodyPr>
          <a:lstStyle/>
          <a:p>
            <a:r>
              <a:rPr lang="en-US" sz="2400" dirty="0" smtClean="0"/>
              <a:t>You did it! You’ve reached the end of this activity.</a:t>
            </a:r>
          </a:p>
          <a:p>
            <a:r>
              <a:rPr lang="en-US" sz="2400" dirty="0" smtClean="0"/>
              <a:t>You’ll know that you have met the learning goals for this activity when you can:</a:t>
            </a:r>
          </a:p>
          <a:p>
            <a:pPr marL="285750" indent="-285750">
              <a:buFont typeface="Arial" charset="0"/>
              <a:buChar char="•"/>
            </a:pPr>
            <a:r>
              <a:rPr lang="en-US" sz="2400" dirty="0" smtClean="0"/>
              <a:t>provide a basic definition of a cell. </a:t>
            </a:r>
          </a:p>
          <a:p>
            <a:pPr marL="285750" indent="-285750">
              <a:buFont typeface="Arial" charset="0"/>
              <a:buChar char="•"/>
            </a:pPr>
            <a:r>
              <a:rPr lang="en-US" sz="2400" dirty="0"/>
              <a:t>l</a:t>
            </a:r>
            <a:r>
              <a:rPr lang="en-US" sz="2400" dirty="0" smtClean="0"/>
              <a:t>ist some of the the basic functions of a cell.</a:t>
            </a:r>
          </a:p>
          <a:p>
            <a:pPr marL="285750" indent="-285750">
              <a:buFont typeface="Arial" charset="0"/>
              <a:buChar char="•"/>
            </a:pPr>
            <a:r>
              <a:rPr lang="en-US" sz="2400" dirty="0" smtClean="0"/>
              <a:t>explain the difference between a unicellular and multicellular organism.</a:t>
            </a:r>
          </a:p>
          <a:p>
            <a:pPr marL="285750" indent="-285750">
              <a:buFont typeface="Arial" charset="0"/>
              <a:buChar char="•"/>
            </a:pPr>
            <a:r>
              <a:rPr lang="en-US" sz="2400" dirty="0" smtClean="0"/>
              <a:t>explain how cells are organized into tissues, organs and systems in multicellular organisms. </a:t>
            </a:r>
          </a:p>
          <a:p>
            <a:endParaRPr lang="en-US" sz="4000" dirty="0"/>
          </a:p>
        </p:txBody>
      </p:sp>
    </p:spTree>
    <p:extLst>
      <p:ext uri="{BB962C8B-B14F-4D97-AF65-F5344CB8AC3E}">
        <p14:creationId xmlns:p14="http://schemas.microsoft.com/office/powerpoint/2010/main" val="209248877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204</TotalTime>
  <Words>417</Words>
  <Application>Microsoft Macintosh PowerPoint</Application>
  <PresentationFormat>Widescreen</PresentationFormat>
  <Paragraphs>27</Paragraphs>
  <Slides>10</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10</vt:i4>
      </vt:variant>
    </vt:vector>
  </HeadingPairs>
  <TitlesOfParts>
    <vt:vector size="14" baseType="lpstr">
      <vt:lpstr>Calibri</vt:lpstr>
      <vt:lpstr>Calibri Light</vt:lpstr>
      <vt:lpstr>Arial</vt:lpstr>
      <vt:lpstr>Office Theme</vt:lpstr>
      <vt:lpstr>Cells, Tissues &amp; Systems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WHAT IS A CELL?</dc:title>
  <dc:creator>Eli Fogle</dc:creator>
  <cp:lastModifiedBy>Eli Fogle</cp:lastModifiedBy>
  <cp:revision>15</cp:revision>
  <dcterms:created xsi:type="dcterms:W3CDTF">2016-05-06T14:33:26Z</dcterms:created>
  <dcterms:modified xsi:type="dcterms:W3CDTF">2016-05-06T18:00:53Z</dcterms:modified>
</cp:coreProperties>
</file>