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19"/>
  </p:notesMasterIdLst>
  <p:sldIdLst>
    <p:sldId id="256" r:id="rId2"/>
    <p:sldId id="257" r:id="rId3"/>
    <p:sldId id="258" r:id="rId4"/>
    <p:sldId id="260" r:id="rId5"/>
    <p:sldId id="261" r:id="rId6"/>
    <p:sldId id="289" r:id="rId7"/>
    <p:sldId id="284" r:id="rId8"/>
    <p:sldId id="285" r:id="rId9"/>
    <p:sldId id="286" r:id="rId10"/>
    <p:sldId id="290" r:id="rId11"/>
    <p:sldId id="291" r:id="rId12"/>
    <p:sldId id="292" r:id="rId13"/>
    <p:sldId id="297" r:id="rId14"/>
    <p:sldId id="299" r:id="rId15"/>
    <p:sldId id="300" r:id="rId16"/>
    <p:sldId id="301" r:id="rId17"/>
    <p:sldId id="282"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53"/>
    <p:restoredTop sz="94602"/>
  </p:normalViewPr>
  <p:slideViewPr>
    <p:cSldViewPr snapToGrid="0" snapToObjects="1">
      <p:cViewPr varScale="1">
        <p:scale>
          <a:sx n="53" d="100"/>
          <a:sy n="53" d="100"/>
        </p:scale>
        <p:origin x="835" y="5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FDBF66-B889-284C-A436-604AC0021BE2}" type="datetimeFigureOut">
              <a:rPr lang="en-US" smtClean="0"/>
              <a:t>8/24/2016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300412-811D-914F-B402-0F248B1E5DA6}" type="slidenum">
              <a:rPr lang="en-US" smtClean="0"/>
              <a:t>‹#›</a:t>
            </a:fld>
            <a:endParaRPr lang="en-US"/>
          </a:p>
        </p:txBody>
      </p:sp>
    </p:spTree>
    <p:extLst>
      <p:ext uri="{BB962C8B-B14F-4D97-AF65-F5344CB8AC3E}">
        <p14:creationId xmlns:p14="http://schemas.microsoft.com/office/powerpoint/2010/main" val="2037122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300412-811D-914F-B402-0F248B1E5DA6}" type="slidenum">
              <a:rPr lang="en-US" smtClean="0"/>
              <a:t>1</a:t>
            </a:fld>
            <a:endParaRPr lang="en-US"/>
          </a:p>
        </p:txBody>
      </p:sp>
    </p:spTree>
    <p:extLst>
      <p:ext uri="{BB962C8B-B14F-4D97-AF65-F5344CB8AC3E}">
        <p14:creationId xmlns:p14="http://schemas.microsoft.com/office/powerpoint/2010/main" val="5805270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CA"/>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CA"/>
              <a:t>Click to edit Master subtitle style</a:t>
            </a:r>
            <a:endParaRPr lang="en-US"/>
          </a:p>
        </p:txBody>
      </p:sp>
      <p:sp>
        <p:nvSpPr>
          <p:cNvPr id="4" name="Date Placeholder 3"/>
          <p:cNvSpPr>
            <a:spLocks noGrp="1"/>
          </p:cNvSpPr>
          <p:nvPr>
            <p:ph type="dt" sz="half" idx="10"/>
          </p:nvPr>
        </p:nvSpPr>
        <p:spPr/>
        <p:txBody>
          <a:bodyPr/>
          <a:lstStyle/>
          <a:p>
            <a:fld id="{72F8A4FC-3E8E-2344-BD0D-E067F3D0C283}" type="datetimeFigureOut">
              <a:rPr lang="en-US" smtClean="0"/>
              <a:t>8/24/2016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3927749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72F8A4FC-3E8E-2344-BD0D-E067F3D0C283}" type="datetimeFigureOut">
              <a:rPr lang="en-US" smtClean="0"/>
              <a:t>8/24/2016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46114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72F8A4FC-3E8E-2344-BD0D-E067F3D0C283}" type="datetimeFigureOut">
              <a:rPr lang="en-US" smtClean="0"/>
              <a:t>8/24/2016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1684080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72F8A4FC-3E8E-2344-BD0D-E067F3D0C283}" type="datetimeFigureOut">
              <a:rPr lang="en-US" smtClean="0"/>
              <a:t>8/24/2016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7960256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CA"/>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72F8A4FC-3E8E-2344-BD0D-E067F3D0C283}" type="datetimeFigureOut">
              <a:rPr lang="en-US" smtClean="0"/>
              <a:t>8/24/2016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21268573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72F8A4FC-3E8E-2344-BD0D-E067F3D0C283}" type="datetimeFigureOut">
              <a:rPr lang="en-US" smtClean="0"/>
              <a:t>8/24/2016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225925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CA"/>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72F8A4FC-3E8E-2344-BD0D-E067F3D0C283}" type="datetimeFigureOut">
              <a:rPr lang="en-US" smtClean="0"/>
              <a:t>8/24/2016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1638698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72F8A4FC-3E8E-2344-BD0D-E067F3D0C283}" type="datetimeFigureOut">
              <a:rPr lang="en-US" smtClean="0"/>
              <a:t>8/24/2016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8802179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2F8A4FC-3E8E-2344-BD0D-E067F3D0C283}" type="datetimeFigureOut">
              <a:rPr lang="en-US" smtClean="0"/>
              <a:t>8/24/2016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6015225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CA"/>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a:t>Click to edit Master text styles</a:t>
            </a:r>
          </a:p>
        </p:txBody>
      </p:sp>
      <p:sp>
        <p:nvSpPr>
          <p:cNvPr id="5" name="Date Placeholder 4"/>
          <p:cNvSpPr>
            <a:spLocks noGrp="1"/>
          </p:cNvSpPr>
          <p:nvPr>
            <p:ph type="dt" sz="half" idx="10"/>
          </p:nvPr>
        </p:nvSpPr>
        <p:spPr/>
        <p:txBody>
          <a:bodyPr/>
          <a:lstStyle/>
          <a:p>
            <a:fld id="{72F8A4FC-3E8E-2344-BD0D-E067F3D0C283}" type="datetimeFigureOut">
              <a:rPr lang="en-US" smtClean="0"/>
              <a:t>8/24/2016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5843243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CA"/>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CA"/>
              <a:t>Click to edit Master text styles</a:t>
            </a:r>
          </a:p>
        </p:txBody>
      </p:sp>
      <p:sp>
        <p:nvSpPr>
          <p:cNvPr id="5" name="Date Placeholder 4"/>
          <p:cNvSpPr>
            <a:spLocks noGrp="1"/>
          </p:cNvSpPr>
          <p:nvPr>
            <p:ph type="dt" sz="half" idx="10"/>
          </p:nvPr>
        </p:nvSpPr>
        <p:spPr/>
        <p:txBody>
          <a:bodyPr/>
          <a:lstStyle/>
          <a:p>
            <a:fld id="{72F8A4FC-3E8E-2344-BD0D-E067F3D0C283}" type="datetimeFigureOut">
              <a:rPr lang="en-US" smtClean="0"/>
              <a:t>8/24/2016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5925DCE-FE9A-F347-9CFD-4415B78264A0}" type="slidenum">
              <a:rPr lang="en-US" smtClean="0"/>
              <a:t>‹#›</a:t>
            </a:fld>
            <a:endParaRPr lang="en-US"/>
          </a:p>
        </p:txBody>
      </p:sp>
    </p:spTree>
    <p:extLst>
      <p:ext uri="{BB962C8B-B14F-4D97-AF65-F5344CB8AC3E}">
        <p14:creationId xmlns:p14="http://schemas.microsoft.com/office/powerpoint/2010/main" val="10899138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4">
                <a:lumMod val="0"/>
                <a:lumOff val="100000"/>
              </a:schemeClr>
            </a:gs>
            <a:gs pos="35000">
              <a:schemeClr val="accent4">
                <a:lumMod val="0"/>
                <a:lumOff val="100000"/>
              </a:schemeClr>
            </a:gs>
            <a:gs pos="100000">
              <a:schemeClr val="accent4">
                <a:lumMod val="100000"/>
              </a:schemeClr>
            </a:gs>
          </a:gsLst>
          <a:path path="circle">
            <a:fillToRect l="50000" t="-80000" r="50000" b="180000"/>
          </a:path>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2F8A4FC-3E8E-2344-BD0D-E067F3D0C283}" type="datetimeFigureOut">
              <a:rPr lang="en-US" smtClean="0"/>
              <a:t>8/24/2016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925DCE-FE9A-F347-9CFD-4415B78264A0}" type="slidenum">
              <a:rPr lang="en-US" smtClean="0"/>
              <a:t>‹#›</a:t>
            </a:fld>
            <a:endParaRPr lang="en-US"/>
          </a:p>
        </p:txBody>
      </p:sp>
    </p:spTree>
    <p:extLst>
      <p:ext uri="{BB962C8B-B14F-4D97-AF65-F5344CB8AC3E}">
        <p14:creationId xmlns:p14="http://schemas.microsoft.com/office/powerpoint/2010/main" val="540180053"/>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tiff"/><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5" Type="http://schemas.openxmlformats.org/officeDocument/2006/relationships/image" Target="../media/image3.png"/><Relationship Id="rId4" Type="http://schemas.openxmlformats.org/officeDocument/2006/relationships/image" Target="../media/image4.tiff"/></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slide" Target="slide1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3.png"/><Relationship Id="rId4" Type="http://schemas.openxmlformats.org/officeDocument/2006/relationships/image" Target="../media/image5.tif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3.png"/><Relationship Id="rId4" Type="http://schemas.openxmlformats.org/officeDocument/2006/relationships/image" Target="../media/image4.tif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3.png"/><Relationship Id="rId4" Type="http://schemas.openxmlformats.org/officeDocument/2006/relationships/image" Target="../media/image4.tiff"/></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slide" Target="slide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509954" y="1730559"/>
            <a:ext cx="5978769" cy="3256206"/>
          </a:xfrm>
        </p:spPr>
        <p:txBody>
          <a:bodyPr>
            <a:normAutofit fontScale="90000"/>
          </a:bodyPr>
          <a:lstStyle/>
          <a:p>
            <a:r>
              <a:rPr lang="en-US" dirty="0"/>
              <a:t>Types of Chemical Reactions: Single &amp; Double Displacement Reactions</a:t>
            </a:r>
          </a:p>
        </p:txBody>
      </p:sp>
      <p:pic>
        <p:nvPicPr>
          <p:cNvPr id="4" name="Picture 3"/>
          <p:cNvPicPr>
            <a:picLocks noChangeAspect="1"/>
          </p:cNvPicPr>
          <p:nvPr/>
        </p:nvPicPr>
        <p:blipFill>
          <a:blip r:embed="rId5"/>
          <a:stretch>
            <a:fillRect/>
          </a:stretch>
        </p:blipFill>
        <p:spPr>
          <a:xfrm>
            <a:off x="6724418" y="967154"/>
            <a:ext cx="4797824" cy="5064370"/>
          </a:xfrm>
          <a:prstGeom prst="rect">
            <a:avLst/>
          </a:prstGeom>
        </p:spPr>
      </p:pic>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4760" y="6154617"/>
            <a:ext cx="1534920" cy="633046"/>
          </a:xfrm>
          <a:prstGeom prst="rect">
            <a:avLst/>
          </a:prstGeom>
        </p:spPr>
      </p:pic>
      <p:pic>
        <p:nvPicPr>
          <p:cNvPr id="3"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duotone>
              <a:prstClr val="black"/>
              <a:srgbClr val="FF0000">
                <a:tint val="45000"/>
                <a:satMod val="400000"/>
              </a:srgbClr>
            </a:duotone>
          </a:blip>
          <a:stretch>
            <a:fillRect/>
          </a:stretch>
        </p:blipFill>
        <p:spPr>
          <a:xfrm>
            <a:off x="11522242" y="136525"/>
            <a:ext cx="487363" cy="487363"/>
          </a:xfrm>
          <a:prstGeom prst="rect">
            <a:avLst/>
          </a:prstGeom>
        </p:spPr>
      </p:pic>
      <p:sp>
        <p:nvSpPr>
          <p:cNvPr id="6" name="TextBox 5"/>
          <p:cNvSpPr txBox="1"/>
          <p:nvPr/>
        </p:nvSpPr>
        <p:spPr>
          <a:xfrm>
            <a:off x="8516775" y="136525"/>
            <a:ext cx="2654509" cy="369332"/>
          </a:xfrm>
          <a:prstGeom prst="rect">
            <a:avLst/>
          </a:prstGeom>
          <a:noFill/>
        </p:spPr>
        <p:txBody>
          <a:bodyPr wrap="none" rtlCol="0">
            <a:spAutoFit/>
          </a:bodyPr>
          <a:lstStyle/>
          <a:p>
            <a:r>
              <a:rPr lang="en-CA" dirty="0">
                <a:solidFill>
                  <a:srgbClr val="FF0000"/>
                </a:solidFill>
              </a:rPr>
              <a:t>Click on this icon for audio</a:t>
            </a:r>
          </a:p>
        </p:txBody>
      </p:sp>
      <p:cxnSp>
        <p:nvCxnSpPr>
          <p:cNvPr id="7" name="Straight Arrow Connector 6"/>
          <p:cNvCxnSpPr/>
          <p:nvPr/>
        </p:nvCxnSpPr>
        <p:spPr>
          <a:xfrm>
            <a:off x="11105967" y="321191"/>
            <a:ext cx="262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717611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9291" fill="hold"/>
                                        <p:tgtEl>
                                          <p:spTgt spid="3"/>
                                        </p:tgtEl>
                                      </p:cBhvr>
                                    </p:cmd>
                                  </p:childTnLst>
                                </p:cTn>
                              </p:par>
                            </p:childTnLst>
                          </p:cTn>
                        </p:par>
                      </p:childTnLst>
                    </p:cTn>
                  </p:par>
                </p:childTnLst>
              </p:cTn>
              <p:nextCondLst>
                <p:cond evt="onClick" delay="0">
                  <p:tgtEl>
                    <p:spTgt spid="3"/>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2333"/>
            <a:ext cx="10515600" cy="1325563"/>
          </a:xfrm>
        </p:spPr>
        <p:txBody>
          <a:bodyPr/>
          <a:lstStyle/>
          <a:p>
            <a:r>
              <a:rPr lang="en-US" dirty="0"/>
              <a:t>Double Displacement Reactions</a:t>
            </a:r>
          </a:p>
        </p:txBody>
      </p:sp>
      <p:sp>
        <p:nvSpPr>
          <p:cNvPr id="3" name="Content Placeholder 2"/>
          <p:cNvSpPr>
            <a:spLocks noGrp="1"/>
          </p:cNvSpPr>
          <p:nvPr>
            <p:ph idx="1"/>
          </p:nvPr>
        </p:nvSpPr>
        <p:spPr>
          <a:xfrm>
            <a:off x="838199" y="1437481"/>
            <a:ext cx="10803673" cy="4351338"/>
          </a:xfrm>
        </p:spPr>
        <p:txBody>
          <a:bodyPr/>
          <a:lstStyle/>
          <a:p>
            <a:pPr marL="0" indent="0">
              <a:buNone/>
            </a:pPr>
            <a:r>
              <a:rPr lang="en-US" dirty="0"/>
              <a:t>Recall that negative ions (-) are called anions and positive ions (+) are called </a:t>
            </a:r>
            <a:r>
              <a:rPr lang="en-US" dirty="0" err="1"/>
              <a:t>cations</a:t>
            </a:r>
            <a:r>
              <a:rPr lang="en-US" dirty="0"/>
              <a:t>. In a double displacement reaction the anions and </a:t>
            </a:r>
            <a:r>
              <a:rPr lang="en-US" dirty="0" err="1"/>
              <a:t>cations</a:t>
            </a:r>
            <a:r>
              <a:rPr lang="en-US" dirty="0"/>
              <a:t> of different molecules switch places (or displace each other) to form two different product compounds. Given this information, try to predict the general formula for a double displacement reaction.</a:t>
            </a:r>
          </a:p>
        </p:txBody>
      </p:sp>
      <p:sp>
        <p:nvSpPr>
          <p:cNvPr id="4" name="Rectangle 3">
            <a:hlinkClick r:id="" action="ppaction://hlinkshowjump?jump=nextslide"/>
          </p:cNvPr>
          <p:cNvSpPr/>
          <p:nvPr/>
        </p:nvSpPr>
        <p:spPr>
          <a:xfrm>
            <a:off x="3644069" y="3736163"/>
            <a:ext cx="5191932" cy="108682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Click for the General Formula for a </a:t>
            </a:r>
            <a:r>
              <a:rPr lang="en-US" sz="2800">
                <a:solidFill>
                  <a:srgbClr val="FFFF00"/>
                </a:solidFill>
              </a:rPr>
              <a:t>Double Displacement </a:t>
            </a:r>
            <a:r>
              <a:rPr lang="en-US" sz="2800" dirty="0">
                <a:solidFill>
                  <a:srgbClr val="FFFF00"/>
                </a:solidFill>
              </a:rPr>
              <a:t>Reaction</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rgbClr val="FF0000">
                <a:tint val="45000"/>
                <a:satMod val="400000"/>
              </a:srgbClr>
            </a:duotone>
          </a:blip>
          <a:stretch>
            <a:fillRect/>
          </a:stretch>
        </p:blipFill>
        <p:spPr>
          <a:xfrm>
            <a:off x="11612844" y="58791"/>
            <a:ext cx="487363" cy="487363"/>
          </a:xfrm>
          <a:prstGeom prst="rect">
            <a:avLst/>
          </a:prstGeom>
        </p:spPr>
      </p:pic>
      <p:sp>
        <p:nvSpPr>
          <p:cNvPr id="6" name="TextBox 5"/>
          <p:cNvSpPr txBox="1"/>
          <p:nvPr/>
        </p:nvSpPr>
        <p:spPr>
          <a:xfrm>
            <a:off x="9752480" y="62009"/>
            <a:ext cx="1571199" cy="369332"/>
          </a:xfrm>
          <a:prstGeom prst="rect">
            <a:avLst/>
          </a:prstGeom>
          <a:noFill/>
        </p:spPr>
        <p:txBody>
          <a:bodyPr wrap="none" rtlCol="0">
            <a:spAutoFit/>
          </a:bodyPr>
          <a:lstStyle/>
          <a:p>
            <a:r>
              <a:rPr lang="en-CA" dirty="0">
                <a:solidFill>
                  <a:srgbClr val="FF0000"/>
                </a:solidFill>
              </a:rPr>
              <a:t>Click for audio</a:t>
            </a:r>
          </a:p>
        </p:txBody>
      </p:sp>
      <p:cxnSp>
        <p:nvCxnSpPr>
          <p:cNvPr id="7" name="Straight Arrow Connector 6"/>
          <p:cNvCxnSpPr/>
          <p:nvPr/>
        </p:nvCxnSpPr>
        <p:spPr>
          <a:xfrm>
            <a:off x="11236595" y="240201"/>
            <a:ext cx="262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2862233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9740"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2333"/>
            <a:ext cx="10515600" cy="1325563"/>
          </a:xfrm>
        </p:spPr>
        <p:txBody>
          <a:bodyPr/>
          <a:lstStyle/>
          <a:p>
            <a:r>
              <a:rPr lang="en-US" dirty="0"/>
              <a:t>Double Displacement Reactions</a:t>
            </a:r>
          </a:p>
        </p:txBody>
      </p:sp>
      <p:sp>
        <p:nvSpPr>
          <p:cNvPr id="3" name="Content Placeholder 2"/>
          <p:cNvSpPr>
            <a:spLocks noGrp="1"/>
          </p:cNvSpPr>
          <p:nvPr>
            <p:ph idx="1"/>
          </p:nvPr>
        </p:nvSpPr>
        <p:spPr>
          <a:xfrm>
            <a:off x="838199" y="1159727"/>
            <a:ext cx="10515601" cy="2051824"/>
          </a:xfrm>
        </p:spPr>
        <p:txBody>
          <a:bodyPr>
            <a:noAutofit/>
          </a:bodyPr>
          <a:lstStyle/>
          <a:p>
            <a:pPr marL="0" indent="0">
              <a:buNone/>
            </a:pPr>
            <a:r>
              <a:rPr lang="en-US" dirty="0"/>
              <a:t>In a double displacement reaction the anions and </a:t>
            </a:r>
            <a:r>
              <a:rPr lang="en-US" dirty="0" err="1"/>
              <a:t>cations</a:t>
            </a:r>
            <a:r>
              <a:rPr lang="en-US" dirty="0"/>
              <a:t> of different molecules switch places (or displace each other) to form two different product compounds. The general formula for a double displacement reaction is:</a:t>
            </a:r>
          </a:p>
          <a:p>
            <a:pPr marL="0" indent="0" algn="ctr">
              <a:buNone/>
            </a:pPr>
            <a:r>
              <a:rPr lang="en-US" sz="4000" dirty="0">
                <a:solidFill>
                  <a:srgbClr val="00B050"/>
                </a:solidFill>
              </a:rPr>
              <a:t>A</a:t>
            </a:r>
            <a:r>
              <a:rPr lang="en-US" sz="4000" dirty="0">
                <a:solidFill>
                  <a:srgbClr val="7030A0"/>
                </a:solidFill>
              </a:rPr>
              <a:t>B </a:t>
            </a:r>
            <a:r>
              <a:rPr lang="en-US" sz="4000" dirty="0"/>
              <a:t>+</a:t>
            </a:r>
            <a:r>
              <a:rPr lang="en-US" sz="4000" dirty="0">
                <a:solidFill>
                  <a:srgbClr val="7030A0"/>
                </a:solidFill>
              </a:rPr>
              <a:t> </a:t>
            </a:r>
            <a:r>
              <a:rPr lang="en-US" sz="4000" dirty="0">
                <a:solidFill>
                  <a:srgbClr val="00B0F0"/>
                </a:solidFill>
              </a:rPr>
              <a:t>C</a:t>
            </a:r>
            <a:r>
              <a:rPr lang="en-US" sz="4000" dirty="0">
                <a:solidFill>
                  <a:srgbClr val="FF0000"/>
                </a:solidFill>
              </a:rPr>
              <a:t>D</a:t>
            </a:r>
            <a:r>
              <a:rPr lang="en-US" sz="4000" dirty="0">
                <a:solidFill>
                  <a:srgbClr val="7030A0"/>
                </a:solidFill>
              </a:rPr>
              <a:t> </a:t>
            </a:r>
            <a:r>
              <a:rPr lang="en-US" sz="4000" dirty="0">
                <a:sym typeface="Wingdings"/>
              </a:rPr>
              <a:t></a:t>
            </a:r>
            <a:r>
              <a:rPr lang="en-US" sz="4000" dirty="0">
                <a:solidFill>
                  <a:srgbClr val="7030A0"/>
                </a:solidFill>
                <a:sym typeface="Wingdings"/>
              </a:rPr>
              <a:t> </a:t>
            </a:r>
            <a:r>
              <a:rPr lang="en-US" sz="4000" dirty="0">
                <a:solidFill>
                  <a:srgbClr val="00B050"/>
                </a:solidFill>
              </a:rPr>
              <a:t>A</a:t>
            </a:r>
            <a:r>
              <a:rPr lang="en-US" sz="4000" dirty="0">
                <a:solidFill>
                  <a:srgbClr val="FF0000"/>
                </a:solidFill>
              </a:rPr>
              <a:t>D</a:t>
            </a:r>
            <a:r>
              <a:rPr lang="en-US" sz="4000" dirty="0">
                <a:solidFill>
                  <a:srgbClr val="7030A0"/>
                </a:solidFill>
                <a:sym typeface="Wingdings"/>
              </a:rPr>
              <a:t> </a:t>
            </a:r>
            <a:r>
              <a:rPr lang="en-US" sz="4000" dirty="0">
                <a:sym typeface="Wingdings"/>
              </a:rPr>
              <a:t>+</a:t>
            </a:r>
            <a:r>
              <a:rPr lang="en-US" sz="4000" dirty="0">
                <a:solidFill>
                  <a:srgbClr val="7030A0"/>
                </a:solidFill>
                <a:sym typeface="Wingdings"/>
              </a:rPr>
              <a:t> </a:t>
            </a:r>
            <a:r>
              <a:rPr lang="en-US" sz="4000" dirty="0">
                <a:solidFill>
                  <a:srgbClr val="00B0F0"/>
                </a:solidFill>
              </a:rPr>
              <a:t>C</a:t>
            </a:r>
            <a:r>
              <a:rPr lang="en-US" sz="4000" dirty="0">
                <a:solidFill>
                  <a:srgbClr val="7030A0"/>
                </a:solidFill>
                <a:sym typeface="Wingdings"/>
              </a:rPr>
              <a:t>B </a:t>
            </a:r>
            <a:endParaRPr lang="en-US" sz="4000" b="1" dirty="0">
              <a:solidFill>
                <a:srgbClr val="7030A0"/>
              </a:solidFill>
              <a:sym typeface="Wingdings"/>
            </a:endParaRPr>
          </a:p>
          <a:p>
            <a:pPr marL="0" indent="0">
              <a:buNone/>
            </a:pPr>
            <a:endParaRPr lang="en-US" dirty="0"/>
          </a:p>
          <a:p>
            <a:pPr marL="0" indent="0">
              <a:buNone/>
            </a:pPr>
            <a:endParaRPr lang="en-US" dirty="0"/>
          </a:p>
          <a:p>
            <a:pPr marL="0" indent="0">
              <a:buNone/>
            </a:pPr>
            <a:endParaRPr lang="en-US" dirty="0"/>
          </a:p>
        </p:txBody>
      </p:sp>
      <p:sp>
        <p:nvSpPr>
          <p:cNvPr id="6" name="Rectangle 5">
            <a:hlinkClick r:id="" action="ppaction://hlinkshowjump?jump=nextslide"/>
          </p:cNvPr>
          <p:cNvSpPr/>
          <p:nvPr/>
        </p:nvSpPr>
        <p:spPr>
          <a:xfrm>
            <a:off x="2889787" y="5780867"/>
            <a:ext cx="6412424" cy="95736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FF00"/>
                </a:solidFill>
              </a:rPr>
              <a:t>Double </a:t>
            </a:r>
            <a:r>
              <a:rPr lang="en-US" sz="2800" dirty="0">
                <a:solidFill>
                  <a:srgbClr val="FFFF00"/>
                </a:solidFill>
              </a:rPr>
              <a:t>Displacement Reaction Example</a:t>
            </a:r>
          </a:p>
        </p:txBody>
      </p:sp>
      <p:sp>
        <p:nvSpPr>
          <p:cNvPr id="4" name="Rectangle 3"/>
          <p:cNvSpPr/>
          <p:nvPr/>
        </p:nvSpPr>
        <p:spPr>
          <a:xfrm>
            <a:off x="838199" y="4680485"/>
            <a:ext cx="10515601" cy="954107"/>
          </a:xfrm>
          <a:prstGeom prst="rect">
            <a:avLst/>
          </a:prstGeom>
        </p:spPr>
        <p:txBody>
          <a:bodyPr wrap="square">
            <a:spAutoFit/>
          </a:bodyPr>
          <a:lstStyle/>
          <a:p>
            <a:r>
              <a:rPr lang="en-US" sz="2800" dirty="0"/>
              <a:t>As you can see, in this reaction, the anion D switches places with the anion B to form the products AD and </a:t>
            </a:r>
            <a:r>
              <a:rPr lang="en-US" sz="2800"/>
              <a:t>CB.</a:t>
            </a:r>
            <a:endParaRPr lang="en-US" sz="2800" dirty="0"/>
          </a:p>
        </p:txBody>
      </p:sp>
      <p:pic>
        <p:nvPicPr>
          <p:cNvPr id="9" name="Picture 8"/>
          <p:cNvPicPr>
            <a:picLocks noChangeAspect="1"/>
          </p:cNvPicPr>
          <p:nvPr/>
        </p:nvPicPr>
        <p:blipFill rotWithShape="1">
          <a:blip r:embed="rId4"/>
          <a:srcRect t="71647" b="6952"/>
          <a:stretch/>
        </p:blipFill>
        <p:spPr>
          <a:xfrm>
            <a:off x="1836055" y="3622553"/>
            <a:ext cx="8519888" cy="911657"/>
          </a:xfrm>
          <a:prstGeom prst="rect">
            <a:avLst/>
          </a:prstGeom>
        </p:spPr>
      </p:pic>
      <p:sp>
        <p:nvSpPr>
          <p:cNvPr id="5" name="Arc 4"/>
          <p:cNvSpPr/>
          <p:nvPr/>
        </p:nvSpPr>
        <p:spPr>
          <a:xfrm>
            <a:off x="3208149" y="3475460"/>
            <a:ext cx="1549831" cy="567707"/>
          </a:xfrm>
          <a:prstGeom prst="arc">
            <a:avLst>
              <a:gd name="adj1" fmla="val 10598049"/>
              <a:gd name="adj2" fmla="val 0"/>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3" name="Arc 12"/>
          <p:cNvSpPr/>
          <p:nvPr/>
        </p:nvSpPr>
        <p:spPr>
          <a:xfrm rot="10800000">
            <a:off x="3288286" y="4112778"/>
            <a:ext cx="1549831" cy="567707"/>
          </a:xfrm>
          <a:prstGeom prst="arc">
            <a:avLst>
              <a:gd name="adj1" fmla="val 10598049"/>
              <a:gd name="adj2" fmla="val 0"/>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7"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rgbClr val="FF0000">
                <a:tint val="45000"/>
                <a:satMod val="400000"/>
              </a:srgbClr>
            </a:duotone>
          </a:blip>
          <a:stretch>
            <a:fillRect/>
          </a:stretch>
        </p:blipFill>
        <p:spPr>
          <a:xfrm>
            <a:off x="11599181" y="50089"/>
            <a:ext cx="487363" cy="487363"/>
          </a:xfrm>
          <a:prstGeom prst="rect">
            <a:avLst/>
          </a:prstGeom>
        </p:spPr>
      </p:pic>
      <p:sp>
        <p:nvSpPr>
          <p:cNvPr id="10" name="TextBox 9"/>
          <p:cNvSpPr txBox="1"/>
          <p:nvPr/>
        </p:nvSpPr>
        <p:spPr>
          <a:xfrm>
            <a:off x="9752480" y="62009"/>
            <a:ext cx="1571199" cy="369332"/>
          </a:xfrm>
          <a:prstGeom prst="rect">
            <a:avLst/>
          </a:prstGeom>
          <a:noFill/>
        </p:spPr>
        <p:txBody>
          <a:bodyPr wrap="none" rtlCol="0">
            <a:spAutoFit/>
          </a:bodyPr>
          <a:lstStyle/>
          <a:p>
            <a:r>
              <a:rPr lang="en-CA" dirty="0">
                <a:solidFill>
                  <a:srgbClr val="FF0000"/>
                </a:solidFill>
              </a:rPr>
              <a:t>Click for audio</a:t>
            </a:r>
          </a:p>
        </p:txBody>
      </p:sp>
      <p:cxnSp>
        <p:nvCxnSpPr>
          <p:cNvPr id="11" name="Straight Arrow Connector 10"/>
          <p:cNvCxnSpPr/>
          <p:nvPr/>
        </p:nvCxnSpPr>
        <p:spPr>
          <a:xfrm>
            <a:off x="11236595" y="240201"/>
            <a:ext cx="262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908691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0266" fill="hold"/>
                                        <p:tgtEl>
                                          <p:spTgt spid="7"/>
                                        </p:tgtEl>
                                      </p:cBhvr>
                                    </p:cmd>
                                  </p:childTnLst>
                                </p:cTn>
                              </p:par>
                            </p:childTnLst>
                          </p:cTn>
                        </p:par>
                      </p:childTnLst>
                    </p:cTn>
                  </p:par>
                </p:childTnLst>
              </p:cTn>
              <p:nextCondLst>
                <p:cond evt="onClick" delay="0">
                  <p:tgtEl>
                    <p:spTgt spid="7"/>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3031" y="577118"/>
            <a:ext cx="10873154" cy="4351338"/>
          </a:xfrm>
        </p:spPr>
        <p:txBody>
          <a:bodyPr/>
          <a:lstStyle/>
          <a:p>
            <a:pPr marL="0" indent="0">
              <a:buNone/>
            </a:pPr>
            <a:r>
              <a:rPr lang="en-US" dirty="0"/>
              <a:t>A good example of a double displacement reaction is the reaction between barium hydroxide (Ba(OH)</a:t>
            </a:r>
            <a:r>
              <a:rPr lang="en-US" baseline="-25000" dirty="0"/>
              <a:t>2</a:t>
            </a:r>
            <a:r>
              <a:rPr lang="en-US" dirty="0"/>
              <a:t>) and sodium sulfate (Na</a:t>
            </a:r>
            <a:r>
              <a:rPr lang="en-US" baseline="-25000" dirty="0"/>
              <a:t>2</a:t>
            </a:r>
            <a:r>
              <a:rPr lang="en-US" dirty="0"/>
              <a:t>SO</a:t>
            </a:r>
            <a:r>
              <a:rPr lang="en-US" baseline="-25000" dirty="0"/>
              <a:t>4</a:t>
            </a:r>
            <a:r>
              <a:rPr lang="en-US" dirty="0"/>
              <a:t>).  Based on what you know about double displacement reactions try to predict the products of this reaction and write the balanced chemical equation. </a:t>
            </a:r>
            <a:r>
              <a:rPr lang="en-US" dirty="0">
                <a:sym typeface="Wingdings"/>
              </a:rPr>
              <a:t> </a:t>
            </a:r>
            <a:endParaRPr lang="en-US" dirty="0"/>
          </a:p>
          <a:p>
            <a:pPr marL="0" indent="0">
              <a:buNone/>
            </a:pPr>
            <a:endParaRPr lang="en-US" dirty="0"/>
          </a:p>
        </p:txBody>
      </p:sp>
      <p:sp>
        <p:nvSpPr>
          <p:cNvPr id="4" name="Rectangle 3">
            <a:hlinkClick r:id="" action="ppaction://hlinkshowjump?jump=nextslide"/>
          </p:cNvPr>
          <p:cNvSpPr/>
          <p:nvPr/>
        </p:nvSpPr>
        <p:spPr>
          <a:xfrm>
            <a:off x="3425126" y="2796456"/>
            <a:ext cx="5083444" cy="901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Balanced Double Displacement Reaction Equation</a:t>
            </a:r>
          </a:p>
        </p:txBody>
      </p:sp>
      <p:sp>
        <p:nvSpPr>
          <p:cNvPr id="5" name="Title 1"/>
          <p:cNvSpPr txBox="1">
            <a:spLocks/>
          </p:cNvSpPr>
          <p:nvPr/>
        </p:nvSpPr>
        <p:spPr>
          <a:xfrm>
            <a:off x="0" y="380"/>
            <a:ext cx="10515600" cy="66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2">
                    <a:lumMod val="50000"/>
                  </a:schemeClr>
                </a:solidFill>
              </a:rPr>
              <a:t>Double Displacement Reactions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rgbClr val="FF0000">
                <a:tint val="45000"/>
                <a:satMod val="400000"/>
              </a:srgbClr>
            </a:duotone>
          </a:blip>
          <a:stretch>
            <a:fillRect/>
          </a:stretch>
        </p:blipFill>
        <p:spPr>
          <a:xfrm>
            <a:off x="11676185" y="45068"/>
            <a:ext cx="487363" cy="487363"/>
          </a:xfrm>
          <a:prstGeom prst="rect">
            <a:avLst/>
          </a:prstGeom>
        </p:spPr>
      </p:pic>
      <p:sp>
        <p:nvSpPr>
          <p:cNvPr id="6" name="TextBox 5"/>
          <p:cNvSpPr txBox="1"/>
          <p:nvPr/>
        </p:nvSpPr>
        <p:spPr>
          <a:xfrm>
            <a:off x="9796022" y="62009"/>
            <a:ext cx="1571199" cy="369332"/>
          </a:xfrm>
          <a:prstGeom prst="rect">
            <a:avLst/>
          </a:prstGeom>
          <a:noFill/>
        </p:spPr>
        <p:txBody>
          <a:bodyPr wrap="none" rtlCol="0">
            <a:spAutoFit/>
          </a:bodyPr>
          <a:lstStyle/>
          <a:p>
            <a:r>
              <a:rPr lang="en-CA" dirty="0">
                <a:solidFill>
                  <a:srgbClr val="FF0000"/>
                </a:solidFill>
              </a:rPr>
              <a:t>Click for audio</a:t>
            </a:r>
          </a:p>
        </p:txBody>
      </p:sp>
      <p:cxnSp>
        <p:nvCxnSpPr>
          <p:cNvPr id="7" name="Straight Arrow Connector 6"/>
          <p:cNvCxnSpPr/>
          <p:nvPr/>
        </p:nvCxnSpPr>
        <p:spPr>
          <a:xfrm>
            <a:off x="11280137" y="240201"/>
            <a:ext cx="262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362655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37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3031" y="577118"/>
            <a:ext cx="10873154" cy="4351338"/>
          </a:xfrm>
        </p:spPr>
        <p:txBody>
          <a:bodyPr/>
          <a:lstStyle/>
          <a:p>
            <a:pPr marL="0" indent="0">
              <a:buNone/>
            </a:pPr>
            <a:r>
              <a:rPr lang="en-US" dirty="0"/>
              <a:t>A good example of a double displacement reaction is the reaction between barium hydroxide (Ba(OH)</a:t>
            </a:r>
            <a:r>
              <a:rPr lang="en-US" baseline="-25000" dirty="0"/>
              <a:t>2</a:t>
            </a:r>
            <a:r>
              <a:rPr lang="en-US" dirty="0"/>
              <a:t>) and sodium sulfate (Na</a:t>
            </a:r>
            <a:r>
              <a:rPr lang="en-US" baseline="-25000" dirty="0"/>
              <a:t>2</a:t>
            </a:r>
            <a:r>
              <a:rPr lang="en-US" dirty="0"/>
              <a:t>SO</a:t>
            </a:r>
            <a:r>
              <a:rPr lang="en-US" baseline="-25000" dirty="0"/>
              <a:t>4</a:t>
            </a:r>
            <a:r>
              <a:rPr lang="en-US" dirty="0"/>
              <a:t>).  The balanced chemical equation for this double displacement reaction is:</a:t>
            </a:r>
          </a:p>
          <a:p>
            <a:pPr marL="0" indent="0" algn="ctr">
              <a:buNone/>
            </a:pPr>
            <a:r>
              <a:rPr lang="en-US" sz="3200" dirty="0">
                <a:solidFill>
                  <a:srgbClr val="7030A0"/>
                </a:solidFill>
              </a:rPr>
              <a:t>Ba(OH)</a:t>
            </a:r>
            <a:r>
              <a:rPr lang="en-US" sz="3200" baseline="-25000" dirty="0">
                <a:solidFill>
                  <a:srgbClr val="7030A0"/>
                </a:solidFill>
              </a:rPr>
              <a:t>2 </a:t>
            </a:r>
            <a:r>
              <a:rPr lang="en-US" sz="3200" dirty="0">
                <a:solidFill>
                  <a:srgbClr val="7030A0"/>
                </a:solidFill>
              </a:rPr>
              <a:t>+</a:t>
            </a:r>
            <a:r>
              <a:rPr lang="en-US" sz="3200" baseline="-25000" dirty="0">
                <a:solidFill>
                  <a:srgbClr val="7030A0"/>
                </a:solidFill>
              </a:rPr>
              <a:t> </a:t>
            </a:r>
            <a:r>
              <a:rPr lang="en-US" sz="3200" dirty="0">
                <a:solidFill>
                  <a:srgbClr val="7030A0"/>
                </a:solidFill>
              </a:rPr>
              <a:t>Na</a:t>
            </a:r>
            <a:r>
              <a:rPr lang="en-US" sz="3200" baseline="-25000" dirty="0">
                <a:solidFill>
                  <a:srgbClr val="7030A0"/>
                </a:solidFill>
              </a:rPr>
              <a:t>2</a:t>
            </a:r>
            <a:r>
              <a:rPr lang="en-US" sz="3200" dirty="0">
                <a:solidFill>
                  <a:srgbClr val="7030A0"/>
                </a:solidFill>
              </a:rPr>
              <a:t>SO</a:t>
            </a:r>
            <a:r>
              <a:rPr lang="en-US" sz="3200" baseline="-25000" dirty="0">
                <a:solidFill>
                  <a:srgbClr val="7030A0"/>
                </a:solidFill>
              </a:rPr>
              <a:t>4 </a:t>
            </a:r>
            <a:r>
              <a:rPr lang="en-US" sz="3200" dirty="0">
                <a:solidFill>
                  <a:srgbClr val="7030A0"/>
                </a:solidFill>
                <a:sym typeface="Wingdings"/>
              </a:rPr>
              <a:t> </a:t>
            </a:r>
            <a:r>
              <a:rPr lang="en-US" sz="3200" dirty="0">
                <a:solidFill>
                  <a:srgbClr val="7030A0"/>
                </a:solidFill>
              </a:rPr>
              <a:t>BaSO</a:t>
            </a:r>
            <a:r>
              <a:rPr lang="en-US" sz="3200" baseline="-25000" dirty="0">
                <a:solidFill>
                  <a:srgbClr val="7030A0"/>
                </a:solidFill>
              </a:rPr>
              <a:t>4  </a:t>
            </a:r>
            <a:r>
              <a:rPr lang="en-US" sz="3200" dirty="0">
                <a:solidFill>
                  <a:srgbClr val="7030A0"/>
                </a:solidFill>
              </a:rPr>
              <a:t>+ 2NaOH</a:t>
            </a:r>
          </a:p>
          <a:p>
            <a:pPr marL="0" indent="0">
              <a:buNone/>
            </a:pPr>
            <a:r>
              <a:rPr lang="en-US" dirty="0"/>
              <a:t>Notice how the </a:t>
            </a:r>
            <a:r>
              <a:rPr lang="en-US" dirty="0" err="1"/>
              <a:t>cations</a:t>
            </a:r>
            <a:r>
              <a:rPr lang="en-US" dirty="0"/>
              <a:t> Ba and Na have switched places in the product compounds:</a:t>
            </a:r>
          </a:p>
          <a:p>
            <a:pPr marL="0" indent="0" algn="ctr">
              <a:buNone/>
            </a:pPr>
            <a:r>
              <a:rPr lang="en-US" sz="3200" dirty="0">
                <a:solidFill>
                  <a:srgbClr val="00B050"/>
                </a:solidFill>
              </a:rPr>
              <a:t>Ba</a:t>
            </a:r>
            <a:r>
              <a:rPr lang="en-US" sz="3200" dirty="0"/>
              <a:t>(</a:t>
            </a:r>
            <a:r>
              <a:rPr lang="en-US" sz="3200" dirty="0">
                <a:solidFill>
                  <a:srgbClr val="00B0F0"/>
                </a:solidFill>
              </a:rPr>
              <a:t>OH</a:t>
            </a:r>
            <a:r>
              <a:rPr lang="en-US" sz="3200" dirty="0"/>
              <a:t>)</a:t>
            </a:r>
            <a:r>
              <a:rPr lang="en-US" sz="3200" baseline="-25000" dirty="0"/>
              <a:t>2 </a:t>
            </a:r>
            <a:r>
              <a:rPr lang="en-US" sz="3200" dirty="0"/>
              <a:t>+</a:t>
            </a:r>
            <a:r>
              <a:rPr lang="en-US" sz="3200" baseline="-25000" dirty="0"/>
              <a:t> </a:t>
            </a:r>
            <a:r>
              <a:rPr lang="en-US" sz="3200" dirty="0">
                <a:solidFill>
                  <a:schemeClr val="accent2">
                    <a:lumMod val="75000"/>
                  </a:schemeClr>
                </a:solidFill>
              </a:rPr>
              <a:t>Na</a:t>
            </a:r>
            <a:r>
              <a:rPr lang="en-US" sz="3200" baseline="-25000" dirty="0"/>
              <a:t>2</a:t>
            </a:r>
            <a:r>
              <a:rPr lang="en-US" sz="3200" dirty="0">
                <a:solidFill>
                  <a:srgbClr val="7030A0"/>
                </a:solidFill>
              </a:rPr>
              <a:t>SO</a:t>
            </a:r>
            <a:r>
              <a:rPr lang="en-US" sz="3200" baseline="-25000" dirty="0">
                <a:solidFill>
                  <a:srgbClr val="7030A0"/>
                </a:solidFill>
              </a:rPr>
              <a:t>4</a:t>
            </a:r>
            <a:r>
              <a:rPr lang="en-US" sz="3200" baseline="-25000" dirty="0">
                <a:solidFill>
                  <a:schemeClr val="tx2">
                    <a:lumMod val="50000"/>
                  </a:schemeClr>
                </a:solidFill>
              </a:rPr>
              <a:t> </a:t>
            </a:r>
            <a:r>
              <a:rPr lang="en-US" sz="3200" dirty="0">
                <a:sym typeface="Wingdings"/>
              </a:rPr>
              <a:t></a:t>
            </a:r>
            <a:r>
              <a:rPr lang="en-US" sz="3200" dirty="0">
                <a:solidFill>
                  <a:srgbClr val="7030A0"/>
                </a:solidFill>
                <a:sym typeface="Wingdings"/>
              </a:rPr>
              <a:t> </a:t>
            </a:r>
            <a:r>
              <a:rPr lang="en-US" sz="3200" dirty="0">
                <a:solidFill>
                  <a:srgbClr val="00B050"/>
                </a:solidFill>
              </a:rPr>
              <a:t>Ba</a:t>
            </a:r>
            <a:r>
              <a:rPr lang="en-US" sz="3200" dirty="0">
                <a:solidFill>
                  <a:srgbClr val="7030A0"/>
                </a:solidFill>
              </a:rPr>
              <a:t>SO</a:t>
            </a:r>
            <a:r>
              <a:rPr lang="en-US" sz="3200" baseline="-25000" dirty="0">
                <a:solidFill>
                  <a:srgbClr val="7030A0"/>
                </a:solidFill>
              </a:rPr>
              <a:t>4  </a:t>
            </a:r>
            <a:r>
              <a:rPr lang="en-US" sz="3200" dirty="0"/>
              <a:t>+ 2</a:t>
            </a:r>
            <a:r>
              <a:rPr lang="en-US" sz="3200" dirty="0">
                <a:solidFill>
                  <a:schemeClr val="accent2">
                    <a:lumMod val="75000"/>
                  </a:schemeClr>
                </a:solidFill>
              </a:rPr>
              <a:t>Na</a:t>
            </a:r>
            <a:r>
              <a:rPr lang="en-US" sz="3200" dirty="0">
                <a:solidFill>
                  <a:srgbClr val="00B0F0"/>
                </a:solidFill>
              </a:rPr>
              <a:t>OH</a:t>
            </a:r>
          </a:p>
          <a:p>
            <a:pPr marL="0" indent="0">
              <a:buNone/>
            </a:pPr>
            <a:endParaRPr lang="en-US" dirty="0">
              <a:solidFill>
                <a:srgbClr val="7030A0"/>
              </a:solidFill>
            </a:endParaRPr>
          </a:p>
        </p:txBody>
      </p:sp>
      <p:sp>
        <p:nvSpPr>
          <p:cNvPr id="4" name="Rectangle 3">
            <a:hlinkClick r:id="" action="ppaction://hlinkshowjump?jump=nextslide"/>
          </p:cNvPr>
          <p:cNvSpPr/>
          <p:nvPr/>
        </p:nvSpPr>
        <p:spPr>
          <a:xfrm>
            <a:off x="3425126" y="4477606"/>
            <a:ext cx="5083444" cy="901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Test Your Understanding</a:t>
            </a:r>
          </a:p>
        </p:txBody>
      </p:sp>
      <p:sp>
        <p:nvSpPr>
          <p:cNvPr id="5" name="Arc 4"/>
          <p:cNvSpPr/>
          <p:nvPr/>
        </p:nvSpPr>
        <p:spPr>
          <a:xfrm>
            <a:off x="3425126" y="3057005"/>
            <a:ext cx="1549831" cy="567707"/>
          </a:xfrm>
          <a:prstGeom prst="arc">
            <a:avLst>
              <a:gd name="adj1" fmla="val 10598049"/>
              <a:gd name="adj2" fmla="val 0"/>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Arc 5"/>
          <p:cNvSpPr/>
          <p:nvPr/>
        </p:nvSpPr>
        <p:spPr>
          <a:xfrm rot="10800000">
            <a:off x="3474267" y="3554841"/>
            <a:ext cx="1549831" cy="567707"/>
          </a:xfrm>
          <a:prstGeom prst="arc">
            <a:avLst>
              <a:gd name="adj1" fmla="val 10598049"/>
              <a:gd name="adj2" fmla="val 0"/>
            </a:avLst>
          </a:prstGeom>
          <a:ln w="38100">
            <a:solidFill>
              <a:srgbClr val="FF0000"/>
            </a:solidFill>
            <a:headEnd type="triangle"/>
            <a:tailEnd type="non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itle 1"/>
          <p:cNvSpPr txBox="1">
            <a:spLocks/>
          </p:cNvSpPr>
          <p:nvPr/>
        </p:nvSpPr>
        <p:spPr>
          <a:xfrm>
            <a:off x="0" y="380"/>
            <a:ext cx="10515600" cy="66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2">
                    <a:lumMod val="50000"/>
                  </a:schemeClr>
                </a:solidFill>
              </a:rPr>
              <a:t>Double Displacement Reactions</a:t>
            </a: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rgbClr val="FF0000">
                <a:tint val="45000"/>
                <a:satMod val="400000"/>
              </a:srgbClr>
            </a:duotone>
          </a:blip>
          <a:stretch>
            <a:fillRect/>
          </a:stretch>
        </p:blipFill>
        <p:spPr>
          <a:xfrm>
            <a:off x="11605881" y="89754"/>
            <a:ext cx="487363" cy="487363"/>
          </a:xfrm>
          <a:prstGeom prst="rect">
            <a:avLst/>
          </a:prstGeom>
        </p:spPr>
      </p:pic>
      <p:sp>
        <p:nvSpPr>
          <p:cNvPr id="10" name="TextBox 9"/>
          <p:cNvSpPr txBox="1"/>
          <p:nvPr/>
        </p:nvSpPr>
        <p:spPr>
          <a:xfrm>
            <a:off x="9796022" y="62009"/>
            <a:ext cx="1571199" cy="369332"/>
          </a:xfrm>
          <a:prstGeom prst="rect">
            <a:avLst/>
          </a:prstGeom>
          <a:noFill/>
        </p:spPr>
        <p:txBody>
          <a:bodyPr wrap="none" rtlCol="0">
            <a:spAutoFit/>
          </a:bodyPr>
          <a:lstStyle/>
          <a:p>
            <a:r>
              <a:rPr lang="en-CA" dirty="0">
                <a:solidFill>
                  <a:srgbClr val="FF0000"/>
                </a:solidFill>
              </a:rPr>
              <a:t>Click for audio</a:t>
            </a:r>
          </a:p>
        </p:txBody>
      </p:sp>
      <p:cxnSp>
        <p:nvCxnSpPr>
          <p:cNvPr id="11" name="Straight Arrow Connector 10"/>
          <p:cNvCxnSpPr/>
          <p:nvPr/>
        </p:nvCxnSpPr>
        <p:spPr>
          <a:xfrm>
            <a:off x="11280137" y="240201"/>
            <a:ext cx="262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2465964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0769"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5446" y="682625"/>
            <a:ext cx="10515600" cy="4351338"/>
          </a:xfrm>
        </p:spPr>
        <p:txBody>
          <a:bodyPr/>
          <a:lstStyle/>
          <a:p>
            <a:pPr marL="0" indent="0">
              <a:buNone/>
            </a:pPr>
            <a:r>
              <a:rPr lang="en-US" sz="4000" dirty="0">
                <a:sym typeface="Wingdings"/>
              </a:rPr>
              <a:t>Test your understanding: </a:t>
            </a:r>
          </a:p>
          <a:p>
            <a:pPr marL="0" indent="0">
              <a:buNone/>
            </a:pPr>
            <a:r>
              <a:rPr lang="en-US" sz="3600" dirty="0">
                <a:solidFill>
                  <a:srgbClr val="00B050"/>
                </a:solidFill>
                <a:sym typeface="Wingdings"/>
              </a:rPr>
              <a:t>Which of the following reactions is a double displacement reaction?</a:t>
            </a:r>
            <a:r>
              <a:rPr lang="en-US" sz="3600" dirty="0">
                <a:solidFill>
                  <a:srgbClr val="FF0000"/>
                </a:solidFill>
                <a:sym typeface="Wingdings"/>
              </a:rPr>
              <a:t> (Click the box with the correct answer.)</a:t>
            </a:r>
          </a:p>
          <a:p>
            <a:pPr marL="0" indent="0">
              <a:buNone/>
            </a:pPr>
            <a:endParaRPr lang="en-US" sz="3600" dirty="0">
              <a:solidFill>
                <a:srgbClr val="FF0000"/>
              </a:solidFill>
              <a:sym typeface="Wingdings"/>
            </a:endParaRPr>
          </a:p>
          <a:p>
            <a:pPr marL="0" indent="0">
              <a:buNone/>
            </a:pPr>
            <a:endParaRPr lang="en-US" dirty="0"/>
          </a:p>
        </p:txBody>
      </p:sp>
      <p:sp>
        <p:nvSpPr>
          <p:cNvPr id="4" name="Rectangle 3">
            <a:hlinkClick r:id="rId2" action="ppaction://hlinksldjump"/>
          </p:cNvPr>
          <p:cNvSpPr/>
          <p:nvPr/>
        </p:nvSpPr>
        <p:spPr>
          <a:xfrm>
            <a:off x="6323311" y="4838391"/>
            <a:ext cx="5253925"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sym typeface="Wingdings"/>
              </a:rPr>
              <a:t> BaCl</a:t>
            </a:r>
            <a:r>
              <a:rPr lang="en-US" sz="2800" baseline="-25000" dirty="0">
                <a:solidFill>
                  <a:srgbClr val="FFFF00"/>
                </a:solidFill>
                <a:sym typeface="Wingdings"/>
              </a:rPr>
              <a:t>2</a:t>
            </a:r>
            <a:r>
              <a:rPr lang="en-US" sz="2800" dirty="0">
                <a:solidFill>
                  <a:srgbClr val="FFFF00"/>
                </a:solidFill>
                <a:sym typeface="Wingdings"/>
              </a:rPr>
              <a:t> + Na</a:t>
            </a:r>
            <a:r>
              <a:rPr lang="en-US" sz="2800" baseline="-25000" dirty="0">
                <a:solidFill>
                  <a:srgbClr val="FFFF00"/>
                </a:solidFill>
                <a:sym typeface="Wingdings"/>
              </a:rPr>
              <a:t>2</a:t>
            </a:r>
            <a:r>
              <a:rPr lang="en-US" sz="2800" dirty="0">
                <a:solidFill>
                  <a:srgbClr val="FFFF00"/>
                </a:solidFill>
                <a:sym typeface="Wingdings"/>
              </a:rPr>
              <a:t>SO</a:t>
            </a:r>
            <a:r>
              <a:rPr lang="en-US" sz="2800" baseline="-25000" dirty="0">
                <a:solidFill>
                  <a:srgbClr val="FFFF00"/>
                </a:solidFill>
                <a:sym typeface="Wingdings"/>
              </a:rPr>
              <a:t>4</a:t>
            </a:r>
            <a:r>
              <a:rPr lang="en-US" sz="2800" dirty="0">
                <a:solidFill>
                  <a:srgbClr val="FFFF00"/>
                </a:solidFill>
                <a:sym typeface="Wingdings"/>
              </a:rPr>
              <a:t>  BaSO</a:t>
            </a:r>
            <a:r>
              <a:rPr lang="en-US" sz="2800" baseline="-25000" dirty="0">
                <a:solidFill>
                  <a:srgbClr val="FFFF00"/>
                </a:solidFill>
                <a:sym typeface="Wingdings"/>
              </a:rPr>
              <a:t>4</a:t>
            </a:r>
            <a:r>
              <a:rPr lang="en-US" sz="2800" dirty="0">
                <a:solidFill>
                  <a:srgbClr val="FFFF00"/>
                </a:solidFill>
                <a:sym typeface="Wingdings"/>
              </a:rPr>
              <a:t> + 2NaCl</a:t>
            </a:r>
          </a:p>
        </p:txBody>
      </p:sp>
      <p:sp>
        <p:nvSpPr>
          <p:cNvPr id="2" name="Rectangle 1">
            <a:hlinkClick r:id="rId3" action="ppaction://hlinksldjump"/>
          </p:cNvPr>
          <p:cNvSpPr/>
          <p:nvPr/>
        </p:nvSpPr>
        <p:spPr>
          <a:xfrm>
            <a:off x="661461" y="4838392"/>
            <a:ext cx="5261675"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a:solidFill>
                  <a:srgbClr val="FFFF00"/>
                </a:solidFill>
                <a:sym typeface="Wingdings"/>
              </a:rPr>
              <a:t>2Fe + 6NaBr</a:t>
            </a:r>
            <a:r>
              <a:rPr lang="en-US" sz="2800" dirty="0">
                <a:solidFill>
                  <a:srgbClr val="FFFF00"/>
                </a:solidFill>
              </a:rPr>
              <a:t> </a:t>
            </a:r>
            <a:r>
              <a:rPr lang="en-US" sz="2800" dirty="0">
                <a:solidFill>
                  <a:srgbClr val="FFFF00"/>
                </a:solidFill>
                <a:sym typeface="Wingdings"/>
              </a:rPr>
              <a:t> 2FeBr</a:t>
            </a:r>
            <a:r>
              <a:rPr lang="en-US" sz="2800" baseline="-25000" dirty="0">
                <a:solidFill>
                  <a:srgbClr val="FFFF00"/>
                </a:solidFill>
                <a:sym typeface="Wingdings"/>
              </a:rPr>
              <a:t>3 </a:t>
            </a:r>
            <a:r>
              <a:rPr lang="en-US" sz="2800" dirty="0">
                <a:solidFill>
                  <a:srgbClr val="FFFF00"/>
                </a:solidFill>
                <a:sym typeface="Wingdings"/>
              </a:rPr>
              <a:t>+ 6 Na</a:t>
            </a:r>
          </a:p>
        </p:txBody>
      </p:sp>
      <p:sp>
        <p:nvSpPr>
          <p:cNvPr id="5" name="Rectangle 4">
            <a:hlinkClick r:id="rId3" action="ppaction://hlinksldjump"/>
          </p:cNvPr>
          <p:cNvSpPr/>
          <p:nvPr/>
        </p:nvSpPr>
        <p:spPr>
          <a:xfrm>
            <a:off x="6323311" y="3207704"/>
            <a:ext cx="5253925"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a:solidFill>
                  <a:srgbClr val="FFFF00"/>
                </a:solidFill>
                <a:sym typeface="Wingdings"/>
              </a:rPr>
              <a:t>C</a:t>
            </a:r>
            <a:r>
              <a:rPr lang="en-US" sz="2800" baseline="-25000" dirty="0">
                <a:solidFill>
                  <a:srgbClr val="FFFF00"/>
                </a:solidFill>
                <a:sym typeface="Wingdings"/>
              </a:rPr>
              <a:t>2</a:t>
            </a:r>
            <a:r>
              <a:rPr lang="en-US" sz="2800" dirty="0">
                <a:solidFill>
                  <a:srgbClr val="FFFF00"/>
                </a:solidFill>
                <a:sym typeface="Wingdings"/>
              </a:rPr>
              <a:t>H</a:t>
            </a:r>
            <a:r>
              <a:rPr lang="en-US" sz="2800" baseline="-25000" dirty="0">
                <a:solidFill>
                  <a:srgbClr val="FFFF00"/>
                </a:solidFill>
                <a:sym typeface="Wingdings"/>
              </a:rPr>
              <a:t>8</a:t>
            </a:r>
            <a:r>
              <a:rPr lang="en-US" sz="2800" dirty="0">
                <a:solidFill>
                  <a:srgbClr val="FFFF00"/>
                </a:solidFill>
              </a:rPr>
              <a:t> </a:t>
            </a:r>
            <a:r>
              <a:rPr lang="en-US" sz="2800" dirty="0">
                <a:solidFill>
                  <a:srgbClr val="FFFF00"/>
                </a:solidFill>
                <a:sym typeface="Wingdings"/>
              </a:rPr>
              <a:t>+ O</a:t>
            </a:r>
            <a:r>
              <a:rPr lang="en-US" sz="2800" baseline="-25000" dirty="0">
                <a:solidFill>
                  <a:srgbClr val="FFFF00"/>
                </a:solidFill>
                <a:sym typeface="Wingdings"/>
              </a:rPr>
              <a:t>2 </a:t>
            </a:r>
            <a:r>
              <a:rPr lang="en-US" sz="2800" dirty="0">
                <a:solidFill>
                  <a:srgbClr val="FFFF00"/>
                </a:solidFill>
                <a:sym typeface="Wingdings"/>
              </a:rPr>
              <a:t> 2CO</a:t>
            </a:r>
            <a:r>
              <a:rPr lang="en-US" sz="2800" baseline="-25000" dirty="0">
                <a:solidFill>
                  <a:srgbClr val="FFFF00"/>
                </a:solidFill>
                <a:sym typeface="Wingdings"/>
              </a:rPr>
              <a:t>2 </a:t>
            </a:r>
            <a:r>
              <a:rPr lang="en-US" sz="2800" dirty="0">
                <a:solidFill>
                  <a:srgbClr val="FFFF00"/>
                </a:solidFill>
                <a:sym typeface="Wingdings"/>
              </a:rPr>
              <a:t>+ 4H</a:t>
            </a:r>
            <a:r>
              <a:rPr lang="en-US" sz="2800" baseline="-25000" dirty="0">
                <a:solidFill>
                  <a:srgbClr val="FFFF00"/>
                </a:solidFill>
                <a:sym typeface="Wingdings"/>
              </a:rPr>
              <a:t>2</a:t>
            </a:r>
            <a:r>
              <a:rPr lang="en-US" sz="2800" dirty="0">
                <a:solidFill>
                  <a:srgbClr val="FFFF00"/>
                </a:solidFill>
                <a:sym typeface="Wingdings"/>
              </a:rPr>
              <a:t>O</a:t>
            </a:r>
          </a:p>
        </p:txBody>
      </p:sp>
      <p:sp>
        <p:nvSpPr>
          <p:cNvPr id="6" name="Rectangle 5">
            <a:hlinkClick r:id="rId3" action="ppaction://hlinksldjump"/>
          </p:cNvPr>
          <p:cNvSpPr/>
          <p:nvPr/>
        </p:nvSpPr>
        <p:spPr>
          <a:xfrm>
            <a:off x="661463" y="3207705"/>
            <a:ext cx="5261674"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a:solidFill>
                  <a:srgbClr val="FFFF00"/>
                </a:solidFill>
                <a:sym typeface="Wingdings"/>
              </a:rPr>
              <a:t>CO</a:t>
            </a:r>
            <a:r>
              <a:rPr lang="en-US" sz="2800" baseline="-25000" dirty="0">
                <a:solidFill>
                  <a:srgbClr val="FFFF00"/>
                </a:solidFill>
                <a:sym typeface="Wingdings"/>
              </a:rPr>
              <a:t>2</a:t>
            </a:r>
            <a:r>
              <a:rPr lang="en-US" sz="2800" dirty="0">
                <a:solidFill>
                  <a:srgbClr val="FFFF00"/>
                </a:solidFill>
                <a:sym typeface="Wingdings"/>
              </a:rPr>
              <a:t> + H</a:t>
            </a:r>
            <a:r>
              <a:rPr lang="en-US" sz="2800" baseline="-25000" dirty="0">
                <a:solidFill>
                  <a:srgbClr val="FFFF00"/>
                </a:solidFill>
                <a:sym typeface="Wingdings"/>
              </a:rPr>
              <a:t>2</a:t>
            </a:r>
            <a:r>
              <a:rPr lang="en-US" sz="2800" dirty="0">
                <a:solidFill>
                  <a:srgbClr val="FFFF00"/>
                </a:solidFill>
              </a:rPr>
              <a:t>O </a:t>
            </a:r>
            <a:r>
              <a:rPr lang="en-US" sz="2800" dirty="0">
                <a:solidFill>
                  <a:srgbClr val="FFFF00"/>
                </a:solidFill>
                <a:sym typeface="Wingdings"/>
              </a:rPr>
              <a:t> H</a:t>
            </a:r>
            <a:r>
              <a:rPr lang="en-US" sz="2800" baseline="-25000" dirty="0">
                <a:solidFill>
                  <a:srgbClr val="FFFF00"/>
                </a:solidFill>
                <a:sym typeface="Wingdings"/>
              </a:rPr>
              <a:t>2</a:t>
            </a:r>
            <a:r>
              <a:rPr lang="en-US" sz="2800" dirty="0">
                <a:solidFill>
                  <a:srgbClr val="FFFF00"/>
                </a:solidFill>
                <a:sym typeface="Wingdings"/>
              </a:rPr>
              <a:t>CO</a:t>
            </a:r>
            <a:r>
              <a:rPr lang="en-US" sz="2800" baseline="-25000" dirty="0">
                <a:solidFill>
                  <a:srgbClr val="FFFF00"/>
                </a:solidFill>
                <a:sym typeface="Wingdings"/>
              </a:rPr>
              <a:t>3</a:t>
            </a:r>
            <a:endParaRPr lang="en-US" sz="2800" dirty="0">
              <a:solidFill>
                <a:srgbClr val="FFFF00"/>
              </a:solidFill>
              <a:sym typeface="Wingdings"/>
            </a:endParaRPr>
          </a:p>
        </p:txBody>
      </p:sp>
      <p:sp>
        <p:nvSpPr>
          <p:cNvPr id="7" name="Title 1"/>
          <p:cNvSpPr txBox="1">
            <a:spLocks/>
          </p:cNvSpPr>
          <p:nvPr/>
        </p:nvSpPr>
        <p:spPr>
          <a:xfrm>
            <a:off x="0" y="380"/>
            <a:ext cx="10515600" cy="66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2">
                    <a:lumMod val="50000"/>
                  </a:schemeClr>
                </a:solidFill>
              </a:rPr>
              <a:t>Double Displacement Reactions</a:t>
            </a:r>
          </a:p>
        </p:txBody>
      </p:sp>
    </p:spTree>
    <p:extLst>
      <p:ext uri="{BB962C8B-B14F-4D97-AF65-F5344CB8AC3E}">
        <p14:creationId xmlns:p14="http://schemas.microsoft.com/office/powerpoint/2010/main" val="5735954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8762" y="1417143"/>
            <a:ext cx="10515600" cy="4351338"/>
          </a:xfrm>
        </p:spPr>
        <p:txBody>
          <a:bodyPr/>
          <a:lstStyle/>
          <a:p>
            <a:pPr marL="0" indent="0">
              <a:buNone/>
            </a:pPr>
            <a:r>
              <a:rPr lang="en-US" sz="3600" dirty="0">
                <a:sym typeface="Wingdings"/>
              </a:rPr>
              <a:t>Which of the following reactions is a decomposition reaction? (Click the box with the correct answer.)</a:t>
            </a:r>
          </a:p>
          <a:p>
            <a:pPr marL="0" indent="0">
              <a:buNone/>
            </a:pPr>
            <a:endParaRPr lang="en-US" sz="3600" dirty="0">
              <a:solidFill>
                <a:srgbClr val="FF0000"/>
              </a:solidFill>
              <a:sym typeface="Wingdings"/>
            </a:endParaRPr>
          </a:p>
          <a:p>
            <a:pPr marL="0" indent="0">
              <a:buNone/>
            </a:pPr>
            <a:endParaRPr lang="en-US" dirty="0"/>
          </a:p>
        </p:txBody>
      </p:sp>
      <p:sp>
        <p:nvSpPr>
          <p:cNvPr id="7" name="Title 1"/>
          <p:cNvSpPr>
            <a:spLocks noGrp="1"/>
          </p:cNvSpPr>
          <p:nvPr>
            <p:ph type="title"/>
          </p:nvPr>
        </p:nvSpPr>
        <p:spPr>
          <a:xfrm>
            <a:off x="785446" y="215224"/>
            <a:ext cx="10515600" cy="1325563"/>
          </a:xfrm>
        </p:spPr>
        <p:txBody>
          <a:bodyPr>
            <a:normAutofit/>
          </a:bodyPr>
          <a:lstStyle/>
          <a:p>
            <a:pPr algn="ctr"/>
            <a:r>
              <a:rPr lang="en-US" sz="5400" dirty="0">
                <a:solidFill>
                  <a:srgbClr val="FF0000"/>
                </a:solidFill>
              </a:rPr>
              <a:t>Incorrect.  Try again:</a:t>
            </a:r>
          </a:p>
        </p:txBody>
      </p:sp>
      <p:sp>
        <p:nvSpPr>
          <p:cNvPr id="12" name="Rectangle 11">
            <a:hlinkClick r:id="rId2" action="ppaction://hlinksldjump"/>
          </p:cNvPr>
          <p:cNvSpPr/>
          <p:nvPr/>
        </p:nvSpPr>
        <p:spPr>
          <a:xfrm>
            <a:off x="6323311" y="4838391"/>
            <a:ext cx="5253925"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sym typeface="Wingdings"/>
              </a:rPr>
              <a:t> BaCl</a:t>
            </a:r>
            <a:r>
              <a:rPr lang="en-US" sz="2800" baseline="-25000" dirty="0">
                <a:solidFill>
                  <a:srgbClr val="FFFF00"/>
                </a:solidFill>
                <a:sym typeface="Wingdings"/>
              </a:rPr>
              <a:t>2</a:t>
            </a:r>
            <a:r>
              <a:rPr lang="en-US" sz="2800" dirty="0">
                <a:solidFill>
                  <a:srgbClr val="FFFF00"/>
                </a:solidFill>
                <a:sym typeface="Wingdings"/>
              </a:rPr>
              <a:t> + Na</a:t>
            </a:r>
            <a:r>
              <a:rPr lang="en-US" sz="2800" baseline="-25000" dirty="0">
                <a:solidFill>
                  <a:srgbClr val="FFFF00"/>
                </a:solidFill>
                <a:sym typeface="Wingdings"/>
              </a:rPr>
              <a:t>2</a:t>
            </a:r>
            <a:r>
              <a:rPr lang="en-US" sz="2800" dirty="0">
                <a:solidFill>
                  <a:srgbClr val="FFFF00"/>
                </a:solidFill>
                <a:sym typeface="Wingdings"/>
              </a:rPr>
              <a:t>SO</a:t>
            </a:r>
            <a:r>
              <a:rPr lang="en-US" sz="2800" baseline="-25000" dirty="0">
                <a:solidFill>
                  <a:srgbClr val="FFFF00"/>
                </a:solidFill>
                <a:sym typeface="Wingdings"/>
              </a:rPr>
              <a:t>4</a:t>
            </a:r>
            <a:r>
              <a:rPr lang="en-US" sz="2800" dirty="0">
                <a:solidFill>
                  <a:srgbClr val="FFFF00"/>
                </a:solidFill>
                <a:sym typeface="Wingdings"/>
              </a:rPr>
              <a:t>  BaSO</a:t>
            </a:r>
            <a:r>
              <a:rPr lang="en-US" sz="2800" baseline="-25000" dirty="0">
                <a:solidFill>
                  <a:srgbClr val="FFFF00"/>
                </a:solidFill>
                <a:sym typeface="Wingdings"/>
              </a:rPr>
              <a:t>4</a:t>
            </a:r>
            <a:r>
              <a:rPr lang="en-US" sz="2800" dirty="0">
                <a:solidFill>
                  <a:srgbClr val="FFFF00"/>
                </a:solidFill>
                <a:sym typeface="Wingdings"/>
              </a:rPr>
              <a:t> + 2NaCl</a:t>
            </a:r>
          </a:p>
        </p:txBody>
      </p:sp>
      <p:sp>
        <p:nvSpPr>
          <p:cNvPr id="13" name="Rectangle 12">
            <a:hlinkClick r:id="rId3" action="ppaction://hlinksldjump"/>
          </p:cNvPr>
          <p:cNvSpPr/>
          <p:nvPr/>
        </p:nvSpPr>
        <p:spPr>
          <a:xfrm>
            <a:off x="661461" y="4838392"/>
            <a:ext cx="5261675"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a:solidFill>
                  <a:srgbClr val="FFFF00"/>
                </a:solidFill>
                <a:sym typeface="Wingdings"/>
              </a:rPr>
              <a:t>2Fe + 6NaBr</a:t>
            </a:r>
            <a:r>
              <a:rPr lang="en-US" sz="2800" dirty="0">
                <a:solidFill>
                  <a:srgbClr val="FFFF00"/>
                </a:solidFill>
              </a:rPr>
              <a:t> </a:t>
            </a:r>
            <a:r>
              <a:rPr lang="en-US" sz="2800" dirty="0">
                <a:solidFill>
                  <a:srgbClr val="FFFF00"/>
                </a:solidFill>
                <a:sym typeface="Wingdings"/>
              </a:rPr>
              <a:t> 2FeBr</a:t>
            </a:r>
            <a:r>
              <a:rPr lang="en-US" sz="2800" baseline="-25000" dirty="0">
                <a:solidFill>
                  <a:srgbClr val="FFFF00"/>
                </a:solidFill>
                <a:sym typeface="Wingdings"/>
              </a:rPr>
              <a:t>3 </a:t>
            </a:r>
            <a:r>
              <a:rPr lang="en-US" sz="2800" dirty="0">
                <a:solidFill>
                  <a:srgbClr val="FFFF00"/>
                </a:solidFill>
                <a:sym typeface="Wingdings"/>
              </a:rPr>
              <a:t>+ 6 Na</a:t>
            </a:r>
          </a:p>
        </p:txBody>
      </p:sp>
      <p:sp>
        <p:nvSpPr>
          <p:cNvPr id="14" name="Rectangle 13">
            <a:hlinkClick r:id="rId3" action="ppaction://hlinksldjump"/>
          </p:cNvPr>
          <p:cNvSpPr/>
          <p:nvPr/>
        </p:nvSpPr>
        <p:spPr>
          <a:xfrm>
            <a:off x="6323311" y="3207704"/>
            <a:ext cx="5253925"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a:solidFill>
                  <a:srgbClr val="FFFF00"/>
                </a:solidFill>
                <a:sym typeface="Wingdings"/>
              </a:rPr>
              <a:t>C</a:t>
            </a:r>
            <a:r>
              <a:rPr lang="en-US" sz="2800" baseline="-25000" dirty="0">
                <a:solidFill>
                  <a:srgbClr val="FFFF00"/>
                </a:solidFill>
                <a:sym typeface="Wingdings"/>
              </a:rPr>
              <a:t>2</a:t>
            </a:r>
            <a:r>
              <a:rPr lang="en-US" sz="2800" dirty="0">
                <a:solidFill>
                  <a:srgbClr val="FFFF00"/>
                </a:solidFill>
                <a:sym typeface="Wingdings"/>
              </a:rPr>
              <a:t>H</a:t>
            </a:r>
            <a:r>
              <a:rPr lang="en-US" sz="2800" baseline="-25000" dirty="0">
                <a:solidFill>
                  <a:srgbClr val="FFFF00"/>
                </a:solidFill>
                <a:sym typeface="Wingdings"/>
              </a:rPr>
              <a:t>8</a:t>
            </a:r>
            <a:r>
              <a:rPr lang="en-US" sz="2800" dirty="0">
                <a:solidFill>
                  <a:srgbClr val="FFFF00"/>
                </a:solidFill>
              </a:rPr>
              <a:t> </a:t>
            </a:r>
            <a:r>
              <a:rPr lang="en-US" sz="2800" dirty="0">
                <a:solidFill>
                  <a:srgbClr val="FFFF00"/>
                </a:solidFill>
                <a:sym typeface="Wingdings"/>
              </a:rPr>
              <a:t>+ O</a:t>
            </a:r>
            <a:r>
              <a:rPr lang="en-US" sz="2800" baseline="-25000" dirty="0">
                <a:solidFill>
                  <a:srgbClr val="FFFF00"/>
                </a:solidFill>
                <a:sym typeface="Wingdings"/>
              </a:rPr>
              <a:t>2 </a:t>
            </a:r>
            <a:r>
              <a:rPr lang="en-US" sz="2800" dirty="0">
                <a:solidFill>
                  <a:srgbClr val="FFFF00"/>
                </a:solidFill>
                <a:sym typeface="Wingdings"/>
              </a:rPr>
              <a:t> 2CO</a:t>
            </a:r>
            <a:r>
              <a:rPr lang="en-US" sz="2800" baseline="-25000" dirty="0">
                <a:solidFill>
                  <a:srgbClr val="FFFF00"/>
                </a:solidFill>
                <a:sym typeface="Wingdings"/>
              </a:rPr>
              <a:t>2 </a:t>
            </a:r>
            <a:r>
              <a:rPr lang="en-US" sz="2800" dirty="0">
                <a:solidFill>
                  <a:srgbClr val="FFFF00"/>
                </a:solidFill>
                <a:sym typeface="Wingdings"/>
              </a:rPr>
              <a:t>+ 4H</a:t>
            </a:r>
            <a:r>
              <a:rPr lang="en-US" sz="2800" baseline="-25000" dirty="0">
                <a:solidFill>
                  <a:srgbClr val="FFFF00"/>
                </a:solidFill>
                <a:sym typeface="Wingdings"/>
              </a:rPr>
              <a:t>2</a:t>
            </a:r>
            <a:r>
              <a:rPr lang="en-US" sz="2800" dirty="0">
                <a:solidFill>
                  <a:srgbClr val="FFFF00"/>
                </a:solidFill>
                <a:sym typeface="Wingdings"/>
              </a:rPr>
              <a:t>O</a:t>
            </a:r>
          </a:p>
        </p:txBody>
      </p:sp>
      <p:sp>
        <p:nvSpPr>
          <p:cNvPr id="15" name="Rectangle 14">
            <a:hlinkClick r:id="rId3" action="ppaction://hlinksldjump"/>
          </p:cNvPr>
          <p:cNvSpPr/>
          <p:nvPr/>
        </p:nvSpPr>
        <p:spPr>
          <a:xfrm>
            <a:off x="661463" y="3207705"/>
            <a:ext cx="5261674"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a:solidFill>
                  <a:srgbClr val="FFFF00"/>
                </a:solidFill>
                <a:sym typeface="Wingdings"/>
              </a:rPr>
              <a:t>CO</a:t>
            </a:r>
            <a:r>
              <a:rPr lang="en-US" sz="2800" baseline="-25000" dirty="0">
                <a:solidFill>
                  <a:srgbClr val="FFFF00"/>
                </a:solidFill>
                <a:sym typeface="Wingdings"/>
              </a:rPr>
              <a:t>2</a:t>
            </a:r>
            <a:r>
              <a:rPr lang="en-US" sz="2800" dirty="0">
                <a:solidFill>
                  <a:srgbClr val="FFFF00"/>
                </a:solidFill>
                <a:sym typeface="Wingdings"/>
              </a:rPr>
              <a:t> + H</a:t>
            </a:r>
            <a:r>
              <a:rPr lang="en-US" sz="2800" baseline="-25000" dirty="0">
                <a:solidFill>
                  <a:srgbClr val="FFFF00"/>
                </a:solidFill>
                <a:sym typeface="Wingdings"/>
              </a:rPr>
              <a:t>2</a:t>
            </a:r>
            <a:r>
              <a:rPr lang="en-US" sz="2800" dirty="0">
                <a:solidFill>
                  <a:srgbClr val="FFFF00"/>
                </a:solidFill>
              </a:rPr>
              <a:t>O </a:t>
            </a:r>
            <a:r>
              <a:rPr lang="en-US" sz="2800" dirty="0">
                <a:solidFill>
                  <a:srgbClr val="FFFF00"/>
                </a:solidFill>
                <a:sym typeface="Wingdings"/>
              </a:rPr>
              <a:t> H</a:t>
            </a:r>
            <a:r>
              <a:rPr lang="en-US" sz="2800" baseline="-25000" dirty="0">
                <a:solidFill>
                  <a:srgbClr val="FFFF00"/>
                </a:solidFill>
                <a:sym typeface="Wingdings"/>
              </a:rPr>
              <a:t>2</a:t>
            </a:r>
            <a:r>
              <a:rPr lang="en-US" sz="2800" dirty="0">
                <a:solidFill>
                  <a:srgbClr val="FFFF00"/>
                </a:solidFill>
                <a:sym typeface="Wingdings"/>
              </a:rPr>
              <a:t>CO</a:t>
            </a:r>
            <a:r>
              <a:rPr lang="en-US" sz="2800" baseline="-25000" dirty="0">
                <a:solidFill>
                  <a:srgbClr val="FFFF00"/>
                </a:solidFill>
                <a:sym typeface="Wingdings"/>
              </a:rPr>
              <a:t>3</a:t>
            </a:r>
            <a:endParaRPr lang="en-US" sz="2800" dirty="0">
              <a:solidFill>
                <a:srgbClr val="FFFF00"/>
              </a:solidFill>
              <a:sym typeface="Wingdings"/>
            </a:endParaRPr>
          </a:p>
        </p:txBody>
      </p:sp>
      <p:sp>
        <p:nvSpPr>
          <p:cNvPr id="8" name="Title 1"/>
          <p:cNvSpPr txBox="1">
            <a:spLocks/>
          </p:cNvSpPr>
          <p:nvPr/>
        </p:nvSpPr>
        <p:spPr>
          <a:xfrm>
            <a:off x="0" y="380"/>
            <a:ext cx="10515600" cy="66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2">
                    <a:lumMod val="50000"/>
                  </a:schemeClr>
                </a:solidFill>
              </a:rPr>
              <a:t>Double Displacement Reactions</a:t>
            </a:r>
          </a:p>
        </p:txBody>
      </p:sp>
    </p:spTree>
    <p:extLst>
      <p:ext uri="{BB962C8B-B14F-4D97-AF65-F5344CB8AC3E}">
        <p14:creationId xmlns:p14="http://schemas.microsoft.com/office/powerpoint/2010/main" val="3654435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solidFill>
                  <a:srgbClr val="00B050"/>
                </a:solidFill>
              </a:rPr>
              <a:t>Correct</a:t>
            </a:r>
          </a:p>
        </p:txBody>
      </p:sp>
      <p:sp>
        <p:nvSpPr>
          <p:cNvPr id="3" name="Content Placeholder 2"/>
          <p:cNvSpPr>
            <a:spLocks noGrp="1"/>
          </p:cNvSpPr>
          <p:nvPr>
            <p:ph idx="1"/>
          </p:nvPr>
        </p:nvSpPr>
        <p:spPr>
          <a:xfrm>
            <a:off x="838200" y="1503336"/>
            <a:ext cx="10515600" cy="4673627"/>
          </a:xfrm>
        </p:spPr>
        <p:txBody>
          <a:bodyPr/>
          <a:lstStyle/>
          <a:p>
            <a:pPr marL="0" indent="0">
              <a:buNone/>
            </a:pPr>
            <a:r>
              <a:rPr lang="en-US" dirty="0"/>
              <a:t>In the reaction:</a:t>
            </a:r>
          </a:p>
          <a:p>
            <a:pPr marL="0" indent="0" algn="ctr">
              <a:buNone/>
            </a:pPr>
            <a:r>
              <a:rPr lang="en-US" sz="3200" dirty="0">
                <a:solidFill>
                  <a:srgbClr val="7030A0"/>
                </a:solidFill>
                <a:sym typeface="Wingdings"/>
              </a:rPr>
              <a:t>BaCl</a:t>
            </a:r>
            <a:r>
              <a:rPr lang="en-US" sz="3200" baseline="-25000" dirty="0">
                <a:solidFill>
                  <a:srgbClr val="7030A0"/>
                </a:solidFill>
                <a:sym typeface="Wingdings"/>
              </a:rPr>
              <a:t>2</a:t>
            </a:r>
            <a:r>
              <a:rPr lang="en-US" sz="3200" dirty="0">
                <a:solidFill>
                  <a:srgbClr val="7030A0"/>
                </a:solidFill>
                <a:sym typeface="Wingdings"/>
              </a:rPr>
              <a:t> + Na</a:t>
            </a:r>
            <a:r>
              <a:rPr lang="en-US" sz="3200" baseline="-25000" dirty="0">
                <a:solidFill>
                  <a:srgbClr val="7030A0"/>
                </a:solidFill>
                <a:sym typeface="Wingdings"/>
              </a:rPr>
              <a:t>2</a:t>
            </a:r>
            <a:r>
              <a:rPr lang="en-US" sz="3200" dirty="0">
                <a:solidFill>
                  <a:srgbClr val="7030A0"/>
                </a:solidFill>
                <a:sym typeface="Wingdings"/>
              </a:rPr>
              <a:t>SO</a:t>
            </a:r>
            <a:r>
              <a:rPr lang="en-US" sz="3200" baseline="-25000" dirty="0">
                <a:solidFill>
                  <a:srgbClr val="7030A0"/>
                </a:solidFill>
                <a:sym typeface="Wingdings"/>
              </a:rPr>
              <a:t>4</a:t>
            </a:r>
            <a:r>
              <a:rPr lang="en-US" sz="3200" dirty="0">
                <a:solidFill>
                  <a:srgbClr val="7030A0"/>
                </a:solidFill>
                <a:sym typeface="Wingdings"/>
              </a:rPr>
              <a:t>  BaSO</a:t>
            </a:r>
            <a:r>
              <a:rPr lang="en-US" sz="3200" baseline="-25000" dirty="0">
                <a:solidFill>
                  <a:srgbClr val="7030A0"/>
                </a:solidFill>
                <a:sym typeface="Wingdings"/>
              </a:rPr>
              <a:t>4</a:t>
            </a:r>
            <a:r>
              <a:rPr lang="en-US" sz="3200" dirty="0">
                <a:solidFill>
                  <a:srgbClr val="7030A0"/>
                </a:solidFill>
                <a:sym typeface="Wingdings"/>
              </a:rPr>
              <a:t> + 2NaCl </a:t>
            </a:r>
          </a:p>
          <a:p>
            <a:pPr marL="0" indent="0">
              <a:buNone/>
            </a:pPr>
            <a:r>
              <a:rPr lang="en-US" dirty="0">
                <a:sym typeface="Wingdings"/>
              </a:rPr>
              <a:t>The </a:t>
            </a:r>
            <a:r>
              <a:rPr lang="en-US" dirty="0" err="1">
                <a:sym typeface="Wingdings"/>
              </a:rPr>
              <a:t>cations</a:t>
            </a:r>
            <a:r>
              <a:rPr lang="en-US" dirty="0">
                <a:sym typeface="Wingdings"/>
              </a:rPr>
              <a:t> Ba and Na switch (displace) with each other forming two new product compounds.</a:t>
            </a:r>
          </a:p>
          <a:p>
            <a:pPr marL="0" indent="0">
              <a:buNone/>
            </a:pPr>
            <a:endParaRPr lang="en-US" dirty="0">
              <a:solidFill>
                <a:srgbClr val="7030A0"/>
              </a:solidFill>
              <a:sym typeface="Wingdings"/>
            </a:endParaRPr>
          </a:p>
          <a:p>
            <a:pPr marL="0" indent="0" algn="ctr">
              <a:buNone/>
            </a:pPr>
            <a:r>
              <a:rPr lang="en-US" dirty="0">
                <a:solidFill>
                  <a:srgbClr val="7030A0"/>
                </a:solidFill>
                <a:sym typeface="Wingdings"/>
              </a:rPr>
              <a:t>BaCl</a:t>
            </a:r>
            <a:r>
              <a:rPr lang="en-US" baseline="-25000" dirty="0">
                <a:solidFill>
                  <a:srgbClr val="7030A0"/>
                </a:solidFill>
                <a:sym typeface="Wingdings"/>
              </a:rPr>
              <a:t>2</a:t>
            </a:r>
            <a:r>
              <a:rPr lang="en-US" dirty="0">
                <a:solidFill>
                  <a:srgbClr val="7030A0"/>
                </a:solidFill>
                <a:sym typeface="Wingdings"/>
              </a:rPr>
              <a:t> + Na</a:t>
            </a:r>
            <a:r>
              <a:rPr lang="en-US" baseline="-25000" dirty="0">
                <a:solidFill>
                  <a:srgbClr val="7030A0"/>
                </a:solidFill>
                <a:sym typeface="Wingdings"/>
              </a:rPr>
              <a:t>2</a:t>
            </a:r>
            <a:r>
              <a:rPr lang="en-US" dirty="0">
                <a:solidFill>
                  <a:srgbClr val="7030A0"/>
                </a:solidFill>
                <a:sym typeface="Wingdings"/>
              </a:rPr>
              <a:t>SO</a:t>
            </a:r>
            <a:r>
              <a:rPr lang="en-US" baseline="-25000" dirty="0">
                <a:solidFill>
                  <a:srgbClr val="7030A0"/>
                </a:solidFill>
                <a:sym typeface="Wingdings"/>
              </a:rPr>
              <a:t>4</a:t>
            </a:r>
            <a:r>
              <a:rPr lang="en-US" dirty="0">
                <a:solidFill>
                  <a:srgbClr val="7030A0"/>
                </a:solidFill>
                <a:sym typeface="Wingdings"/>
              </a:rPr>
              <a:t>  BaSO</a:t>
            </a:r>
            <a:r>
              <a:rPr lang="en-US" baseline="-25000" dirty="0">
                <a:solidFill>
                  <a:srgbClr val="7030A0"/>
                </a:solidFill>
                <a:sym typeface="Wingdings"/>
              </a:rPr>
              <a:t>4</a:t>
            </a:r>
            <a:r>
              <a:rPr lang="en-US" dirty="0">
                <a:solidFill>
                  <a:srgbClr val="7030A0"/>
                </a:solidFill>
                <a:sym typeface="Wingdings"/>
              </a:rPr>
              <a:t> + 2NaCl </a:t>
            </a:r>
          </a:p>
          <a:p>
            <a:pPr marL="0" indent="0" algn="ctr">
              <a:buNone/>
            </a:pPr>
            <a:r>
              <a:rPr lang="en-US" dirty="0">
                <a:sym typeface="Wingdings"/>
              </a:rPr>
              <a:t> </a:t>
            </a:r>
            <a:endParaRPr lang="en-US" dirty="0">
              <a:solidFill>
                <a:srgbClr val="7030A0"/>
              </a:solidFill>
              <a:sym typeface="Wingdings"/>
            </a:endParaRPr>
          </a:p>
          <a:p>
            <a:pPr marL="0" indent="0">
              <a:buNone/>
            </a:pPr>
            <a:endParaRPr lang="en-US" baseline="-25000" dirty="0">
              <a:sym typeface="Wingdings"/>
            </a:endParaRPr>
          </a:p>
          <a:p>
            <a:endParaRPr lang="en-US" dirty="0"/>
          </a:p>
        </p:txBody>
      </p:sp>
      <p:sp>
        <p:nvSpPr>
          <p:cNvPr id="4" name="Rectangle 3">
            <a:hlinkClick r:id="" action="ppaction://hlinkshowjump?jump=nextslide"/>
          </p:cNvPr>
          <p:cNvSpPr/>
          <p:nvPr/>
        </p:nvSpPr>
        <p:spPr>
          <a:xfrm>
            <a:off x="3910413" y="5202601"/>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dirty="0">
                <a:solidFill>
                  <a:srgbClr val="FFFF00"/>
                </a:solidFill>
                <a:sym typeface="Wingdings"/>
              </a:rPr>
              <a:t>Success!</a:t>
            </a:r>
          </a:p>
        </p:txBody>
      </p:sp>
      <p:sp>
        <p:nvSpPr>
          <p:cNvPr id="6" name="Arc 5"/>
          <p:cNvSpPr/>
          <p:nvPr/>
        </p:nvSpPr>
        <p:spPr>
          <a:xfrm>
            <a:off x="3910414" y="3684585"/>
            <a:ext cx="1064542" cy="498480"/>
          </a:xfrm>
          <a:prstGeom prst="arc">
            <a:avLst>
              <a:gd name="adj1" fmla="val 10660180"/>
              <a:gd name="adj2" fmla="val 446613"/>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6"/>
          <p:cNvSpPr/>
          <p:nvPr/>
        </p:nvSpPr>
        <p:spPr>
          <a:xfrm rot="10800000">
            <a:off x="3910414" y="4183065"/>
            <a:ext cx="1064542" cy="498480"/>
          </a:xfrm>
          <a:prstGeom prst="arc">
            <a:avLst>
              <a:gd name="adj1" fmla="val 10660180"/>
              <a:gd name="adj2" fmla="val 446613"/>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itle 1"/>
          <p:cNvSpPr txBox="1">
            <a:spLocks/>
          </p:cNvSpPr>
          <p:nvPr/>
        </p:nvSpPr>
        <p:spPr>
          <a:xfrm>
            <a:off x="0" y="380"/>
            <a:ext cx="10515600" cy="66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2">
                    <a:lumMod val="50000"/>
                  </a:schemeClr>
                </a:solidFill>
              </a:rPr>
              <a:t>Double Displacement Reactions</a:t>
            </a:r>
          </a:p>
        </p:txBody>
      </p:sp>
      <p:pic>
        <p:nvPicPr>
          <p:cNvPr id="9"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rgbClr val="FF0000">
                <a:tint val="45000"/>
                <a:satMod val="400000"/>
              </a:srgbClr>
            </a:duotone>
          </a:blip>
          <a:stretch>
            <a:fillRect/>
          </a:stretch>
        </p:blipFill>
        <p:spPr>
          <a:xfrm>
            <a:off x="11646581" y="43542"/>
            <a:ext cx="487363" cy="487363"/>
          </a:xfrm>
          <a:prstGeom prst="rect">
            <a:avLst/>
          </a:prstGeom>
        </p:spPr>
      </p:pic>
      <p:sp>
        <p:nvSpPr>
          <p:cNvPr id="10" name="TextBox 9"/>
          <p:cNvSpPr txBox="1"/>
          <p:nvPr/>
        </p:nvSpPr>
        <p:spPr>
          <a:xfrm>
            <a:off x="9796022" y="62009"/>
            <a:ext cx="1571199" cy="369332"/>
          </a:xfrm>
          <a:prstGeom prst="rect">
            <a:avLst/>
          </a:prstGeom>
          <a:noFill/>
        </p:spPr>
        <p:txBody>
          <a:bodyPr wrap="none" rtlCol="0">
            <a:spAutoFit/>
          </a:bodyPr>
          <a:lstStyle/>
          <a:p>
            <a:r>
              <a:rPr lang="en-CA" dirty="0">
                <a:solidFill>
                  <a:srgbClr val="FF0000"/>
                </a:solidFill>
              </a:rPr>
              <a:t>Click for audio</a:t>
            </a:r>
          </a:p>
        </p:txBody>
      </p:sp>
      <p:cxnSp>
        <p:nvCxnSpPr>
          <p:cNvPr id="11" name="Straight Arrow Connector 10"/>
          <p:cNvCxnSpPr/>
          <p:nvPr/>
        </p:nvCxnSpPr>
        <p:spPr>
          <a:xfrm>
            <a:off x="11280137" y="240201"/>
            <a:ext cx="262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572450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2333" fill="hold"/>
                                        <p:tgtEl>
                                          <p:spTgt spid="9"/>
                                        </p:tgtEl>
                                      </p:cBhvr>
                                    </p:cmd>
                                  </p:childTnLst>
                                </p:cTn>
                              </p:par>
                            </p:childTnLst>
                          </p:cTn>
                        </p:par>
                      </p:childTnLst>
                    </p:cTn>
                  </p:par>
                </p:childTnLst>
              </p:cTn>
              <p:nextCondLst>
                <p:cond evt="onClick" delay="0">
                  <p:tgtEl>
                    <p:spTgt spid="9"/>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solidFill>
                  <a:srgbClr val="FFFF00"/>
                </a:solidFill>
              </a:rPr>
              <a:t>Success!</a:t>
            </a:r>
          </a:p>
        </p:txBody>
      </p:sp>
      <p:sp>
        <p:nvSpPr>
          <p:cNvPr id="3" name="Content Placeholder 2"/>
          <p:cNvSpPr>
            <a:spLocks noGrp="1"/>
          </p:cNvSpPr>
          <p:nvPr>
            <p:ph idx="1"/>
          </p:nvPr>
        </p:nvSpPr>
        <p:spPr>
          <a:xfrm>
            <a:off x="1186163" y="1690688"/>
            <a:ext cx="6643831" cy="3684456"/>
          </a:xfrm>
        </p:spPr>
        <p:txBody>
          <a:bodyPr>
            <a:normAutofit/>
          </a:bodyPr>
          <a:lstStyle/>
          <a:p>
            <a:pPr marL="0" indent="0">
              <a:buNone/>
            </a:pPr>
            <a:r>
              <a:rPr lang="en-US" sz="3200" dirty="0"/>
              <a:t>You have reached the end of this activity.  You will know that you have achieved the goals for this activity when you can describe and identify single and double displacement reactions and can give examples of these reactions.</a:t>
            </a:r>
          </a:p>
        </p:txBody>
      </p:sp>
      <p:pic>
        <p:nvPicPr>
          <p:cNvPr id="4" name="Picture 3"/>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7829994" y="1226477"/>
            <a:ext cx="3523806" cy="4148667"/>
          </a:xfrm>
          <a:prstGeom prst="rect">
            <a:avLst/>
          </a:prstGeom>
        </p:spPr>
      </p:pic>
      <p:sp>
        <p:nvSpPr>
          <p:cNvPr id="6" name="Rectangle 5">
            <a:hlinkClick r:id="" action="ppaction://hlinkshowjump?jump=firstslide"/>
          </p:cNvPr>
          <p:cNvSpPr/>
          <p:nvPr/>
        </p:nvSpPr>
        <p:spPr>
          <a:xfrm>
            <a:off x="4186669" y="5616183"/>
            <a:ext cx="3818662" cy="1010785"/>
          </a:xfrm>
          <a:prstGeom prst="rect">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t>Back to Start</a:t>
            </a:r>
            <a:endParaRPr lang="en-US" sz="3200" dirty="0"/>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rgbClr val="FF0000">
                <a:tint val="45000"/>
                <a:satMod val="400000"/>
              </a:srgbClr>
            </a:duotone>
          </a:blip>
          <a:stretch>
            <a:fillRect/>
          </a:stretch>
        </p:blipFill>
        <p:spPr>
          <a:xfrm>
            <a:off x="11613696" y="48873"/>
            <a:ext cx="487363" cy="487363"/>
          </a:xfrm>
          <a:prstGeom prst="rect">
            <a:avLst/>
          </a:prstGeom>
        </p:spPr>
      </p:pic>
      <p:sp>
        <p:nvSpPr>
          <p:cNvPr id="7" name="TextBox 6"/>
          <p:cNvSpPr txBox="1"/>
          <p:nvPr/>
        </p:nvSpPr>
        <p:spPr>
          <a:xfrm>
            <a:off x="9796022" y="62009"/>
            <a:ext cx="1571199" cy="369332"/>
          </a:xfrm>
          <a:prstGeom prst="rect">
            <a:avLst/>
          </a:prstGeom>
          <a:noFill/>
        </p:spPr>
        <p:txBody>
          <a:bodyPr wrap="none" rtlCol="0">
            <a:spAutoFit/>
          </a:bodyPr>
          <a:lstStyle/>
          <a:p>
            <a:r>
              <a:rPr lang="en-CA" dirty="0">
                <a:solidFill>
                  <a:srgbClr val="FF0000"/>
                </a:solidFill>
              </a:rPr>
              <a:t>Click for audio</a:t>
            </a:r>
          </a:p>
        </p:txBody>
      </p:sp>
      <p:cxnSp>
        <p:nvCxnSpPr>
          <p:cNvPr id="8" name="Straight Arrow Connector 7"/>
          <p:cNvCxnSpPr/>
          <p:nvPr/>
        </p:nvCxnSpPr>
        <p:spPr>
          <a:xfrm>
            <a:off x="11280137" y="240201"/>
            <a:ext cx="262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0899354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115"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80402"/>
            <a:ext cx="11113477" cy="4351338"/>
          </a:xfrm>
        </p:spPr>
        <p:txBody>
          <a:bodyPr/>
          <a:lstStyle/>
          <a:p>
            <a:pPr marL="0" indent="0">
              <a:buNone/>
            </a:pPr>
            <a:r>
              <a:rPr lang="en-US" dirty="0"/>
              <a:t>There are millions of chemical reactions that are known to occur.  Among these millions of reactions, certain types display similar characteristics.  As a result, chemists are able to group reactions into 4 basic types to help organize these known reactions and to help chemists predict the products of unknown reactions.</a:t>
            </a:r>
          </a:p>
          <a:p>
            <a:pPr marL="0" indent="0">
              <a:buNone/>
            </a:pPr>
            <a:endParaRPr lang="en-US" dirty="0"/>
          </a:p>
        </p:txBody>
      </p:sp>
      <p:sp>
        <p:nvSpPr>
          <p:cNvPr id="4" name="Rectangle 3">
            <a:hlinkClick r:id="" action="ppaction://hlinkshowjump?jump=nextslide"/>
          </p:cNvPr>
          <p:cNvSpPr/>
          <p:nvPr/>
        </p:nvSpPr>
        <p:spPr>
          <a:xfrm>
            <a:off x="4202723" y="5903926"/>
            <a:ext cx="4079631" cy="752109"/>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rgbClr val="FFFF00"/>
                </a:solidFill>
              </a:rPr>
              <a:t>Click to learn about single </a:t>
            </a:r>
            <a:r>
              <a:rPr lang="en-US" sz="2400">
                <a:solidFill>
                  <a:srgbClr val="FFFF00"/>
                </a:solidFill>
              </a:rPr>
              <a:t>displacement reactions</a:t>
            </a:r>
            <a:endParaRPr lang="en-US" sz="2400" dirty="0">
              <a:solidFill>
                <a:srgbClr val="FFFF00"/>
              </a:solidFill>
            </a:endParaRPr>
          </a:p>
        </p:txBody>
      </p:sp>
      <p:pic>
        <p:nvPicPr>
          <p:cNvPr id="8" name="Picture 7"/>
          <p:cNvPicPr>
            <a:picLocks noChangeAspect="1"/>
          </p:cNvPicPr>
          <p:nvPr/>
        </p:nvPicPr>
        <p:blipFill>
          <a:blip r:embed="rId4"/>
          <a:stretch>
            <a:fillRect/>
          </a:stretch>
        </p:blipFill>
        <p:spPr>
          <a:xfrm>
            <a:off x="3418935" y="2464866"/>
            <a:ext cx="6878118" cy="3439060"/>
          </a:xfrm>
          <a:prstGeom prst="rect">
            <a:avLst/>
          </a:prstGeom>
        </p:spPr>
      </p:pic>
      <p:sp>
        <p:nvSpPr>
          <p:cNvPr id="9" name="TextBox 8"/>
          <p:cNvSpPr txBox="1"/>
          <p:nvPr/>
        </p:nvSpPr>
        <p:spPr>
          <a:xfrm>
            <a:off x="1160579" y="2867083"/>
            <a:ext cx="2497016" cy="400110"/>
          </a:xfrm>
          <a:prstGeom prst="rect">
            <a:avLst/>
          </a:prstGeom>
          <a:solidFill>
            <a:schemeClr val="accent1">
              <a:lumMod val="75000"/>
            </a:schemeClr>
          </a:solidFill>
        </p:spPr>
        <p:txBody>
          <a:bodyPr wrap="square" rtlCol="0">
            <a:spAutoFit/>
          </a:bodyPr>
          <a:lstStyle/>
          <a:p>
            <a:pPr algn="ctr"/>
            <a:r>
              <a:rPr lang="en-US" sz="2000" dirty="0">
                <a:solidFill>
                  <a:schemeClr val="bg1"/>
                </a:solidFill>
              </a:rPr>
              <a:t>Synthesis</a:t>
            </a:r>
          </a:p>
        </p:txBody>
      </p:sp>
      <p:sp>
        <p:nvSpPr>
          <p:cNvPr id="10" name="TextBox 9"/>
          <p:cNvSpPr txBox="1"/>
          <p:nvPr/>
        </p:nvSpPr>
        <p:spPr>
          <a:xfrm>
            <a:off x="1160579" y="3609333"/>
            <a:ext cx="2497015" cy="400110"/>
          </a:xfrm>
          <a:prstGeom prst="rect">
            <a:avLst/>
          </a:prstGeom>
          <a:solidFill>
            <a:schemeClr val="accent5"/>
          </a:solidFill>
        </p:spPr>
        <p:txBody>
          <a:bodyPr wrap="square" rtlCol="0">
            <a:spAutoFit/>
          </a:bodyPr>
          <a:lstStyle/>
          <a:p>
            <a:pPr algn="ctr"/>
            <a:r>
              <a:rPr lang="en-US" sz="2000" dirty="0">
                <a:solidFill>
                  <a:schemeClr val="bg1"/>
                </a:solidFill>
              </a:rPr>
              <a:t>Decomposition</a:t>
            </a:r>
          </a:p>
        </p:txBody>
      </p:sp>
      <p:sp>
        <p:nvSpPr>
          <p:cNvPr id="11" name="TextBox 10"/>
          <p:cNvSpPr txBox="1"/>
          <p:nvPr/>
        </p:nvSpPr>
        <p:spPr>
          <a:xfrm>
            <a:off x="1160579" y="4356627"/>
            <a:ext cx="2497016" cy="400107"/>
          </a:xfrm>
          <a:prstGeom prst="rect">
            <a:avLst/>
          </a:prstGeom>
          <a:solidFill>
            <a:srgbClr val="FF0000"/>
          </a:solidFill>
        </p:spPr>
        <p:txBody>
          <a:bodyPr wrap="square" rtlCol="0">
            <a:spAutoFit/>
          </a:bodyPr>
          <a:lstStyle/>
          <a:p>
            <a:pPr algn="ctr"/>
            <a:r>
              <a:rPr lang="en-US" sz="2000" dirty="0">
                <a:solidFill>
                  <a:schemeClr val="bg1"/>
                </a:solidFill>
              </a:rPr>
              <a:t>Single Displacement</a:t>
            </a:r>
          </a:p>
        </p:txBody>
      </p:sp>
      <p:sp>
        <p:nvSpPr>
          <p:cNvPr id="12" name="TextBox 11"/>
          <p:cNvSpPr txBox="1"/>
          <p:nvPr/>
        </p:nvSpPr>
        <p:spPr>
          <a:xfrm>
            <a:off x="1160579" y="5098877"/>
            <a:ext cx="2497015" cy="400110"/>
          </a:xfrm>
          <a:prstGeom prst="rect">
            <a:avLst/>
          </a:prstGeom>
          <a:solidFill>
            <a:schemeClr val="accent5"/>
          </a:solidFill>
        </p:spPr>
        <p:txBody>
          <a:bodyPr wrap="square" rtlCol="0">
            <a:spAutoFit/>
          </a:bodyPr>
          <a:lstStyle/>
          <a:p>
            <a:pPr algn="ctr"/>
            <a:r>
              <a:rPr lang="en-US" sz="2000" dirty="0">
                <a:solidFill>
                  <a:schemeClr val="bg1"/>
                </a:solidFill>
              </a:rPr>
              <a:t>Double Displacement</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rgbClr val="FF0000">
                <a:tint val="45000"/>
                <a:satMod val="400000"/>
              </a:srgbClr>
            </a:duotone>
          </a:blip>
          <a:stretch>
            <a:fillRect/>
          </a:stretch>
        </p:blipFill>
        <p:spPr>
          <a:xfrm>
            <a:off x="11555595" y="0"/>
            <a:ext cx="487363" cy="487363"/>
          </a:xfrm>
          <a:prstGeom prst="rect">
            <a:avLst/>
          </a:prstGeom>
        </p:spPr>
      </p:pic>
      <p:sp>
        <p:nvSpPr>
          <p:cNvPr id="13" name="TextBox 12"/>
          <p:cNvSpPr txBox="1"/>
          <p:nvPr/>
        </p:nvSpPr>
        <p:spPr>
          <a:xfrm>
            <a:off x="9694424" y="62009"/>
            <a:ext cx="1571199" cy="369332"/>
          </a:xfrm>
          <a:prstGeom prst="rect">
            <a:avLst/>
          </a:prstGeom>
          <a:noFill/>
        </p:spPr>
        <p:txBody>
          <a:bodyPr wrap="none" rtlCol="0">
            <a:spAutoFit/>
          </a:bodyPr>
          <a:lstStyle/>
          <a:p>
            <a:r>
              <a:rPr lang="en-CA" dirty="0">
                <a:solidFill>
                  <a:srgbClr val="FF0000"/>
                </a:solidFill>
              </a:rPr>
              <a:t>Click for audio</a:t>
            </a:r>
          </a:p>
        </p:txBody>
      </p:sp>
      <p:cxnSp>
        <p:nvCxnSpPr>
          <p:cNvPr id="14" name="Straight Arrow Connector 13"/>
          <p:cNvCxnSpPr/>
          <p:nvPr/>
        </p:nvCxnSpPr>
        <p:spPr>
          <a:xfrm>
            <a:off x="11178539" y="240201"/>
            <a:ext cx="262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665288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7232"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02333"/>
            <a:ext cx="10515600" cy="1325563"/>
          </a:xfrm>
        </p:spPr>
        <p:txBody>
          <a:bodyPr/>
          <a:lstStyle/>
          <a:p>
            <a:r>
              <a:rPr lang="en-US" dirty="0"/>
              <a:t>Single Displacement Reactions</a:t>
            </a:r>
          </a:p>
        </p:txBody>
      </p:sp>
      <p:sp>
        <p:nvSpPr>
          <p:cNvPr id="3" name="Content Placeholder 2"/>
          <p:cNvSpPr>
            <a:spLocks noGrp="1"/>
          </p:cNvSpPr>
          <p:nvPr>
            <p:ph idx="1"/>
          </p:nvPr>
        </p:nvSpPr>
        <p:spPr>
          <a:xfrm>
            <a:off x="838199" y="1437481"/>
            <a:ext cx="10803673" cy="4351338"/>
          </a:xfrm>
        </p:spPr>
        <p:txBody>
          <a:bodyPr/>
          <a:lstStyle/>
          <a:p>
            <a:pPr marL="0" indent="0">
              <a:buNone/>
            </a:pPr>
            <a:r>
              <a:rPr lang="en-US" dirty="0"/>
              <a:t>In a single displacement reaction, a single element replaces (or displaces) another element in a compound.  A general formula for a single displacement reaction can be written as follows:</a:t>
            </a:r>
          </a:p>
          <a:p>
            <a:pPr marL="0" indent="0">
              <a:buNone/>
            </a:pPr>
            <a:endParaRPr lang="en-US" dirty="0"/>
          </a:p>
        </p:txBody>
      </p:sp>
      <p:sp>
        <p:nvSpPr>
          <p:cNvPr id="4" name="Rectangle 3">
            <a:hlinkClick r:id="" action="ppaction://hlinkshowjump?jump=nextslide"/>
          </p:cNvPr>
          <p:cNvSpPr/>
          <p:nvPr/>
        </p:nvSpPr>
        <p:spPr>
          <a:xfrm>
            <a:off x="3776296" y="3069736"/>
            <a:ext cx="4639408" cy="1086827"/>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Click for the General Formula for </a:t>
            </a:r>
            <a:r>
              <a:rPr lang="en-US" sz="2800">
                <a:solidFill>
                  <a:srgbClr val="FFFF00"/>
                </a:solidFill>
              </a:rPr>
              <a:t>a Synthesis Reaction</a:t>
            </a:r>
          </a:p>
        </p:txBody>
      </p:sp>
      <p:pic>
        <p:nvPicPr>
          <p:cNvPr id="5"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rgbClr val="FF0000">
                <a:tint val="45000"/>
                <a:satMod val="400000"/>
              </a:srgbClr>
            </a:duotone>
          </a:blip>
          <a:stretch>
            <a:fillRect/>
          </a:stretch>
        </p:blipFill>
        <p:spPr>
          <a:xfrm>
            <a:off x="11641872" y="102333"/>
            <a:ext cx="487363" cy="487363"/>
          </a:xfrm>
          <a:prstGeom prst="rect">
            <a:avLst/>
          </a:prstGeom>
        </p:spPr>
      </p:pic>
      <p:sp>
        <p:nvSpPr>
          <p:cNvPr id="6" name="TextBox 5"/>
          <p:cNvSpPr txBox="1"/>
          <p:nvPr/>
        </p:nvSpPr>
        <p:spPr>
          <a:xfrm>
            <a:off x="9694424" y="62009"/>
            <a:ext cx="1571199" cy="369332"/>
          </a:xfrm>
          <a:prstGeom prst="rect">
            <a:avLst/>
          </a:prstGeom>
          <a:noFill/>
        </p:spPr>
        <p:txBody>
          <a:bodyPr wrap="none" rtlCol="0">
            <a:spAutoFit/>
          </a:bodyPr>
          <a:lstStyle/>
          <a:p>
            <a:r>
              <a:rPr lang="en-CA" dirty="0">
                <a:solidFill>
                  <a:srgbClr val="FF0000"/>
                </a:solidFill>
              </a:rPr>
              <a:t>Click for audio</a:t>
            </a:r>
          </a:p>
        </p:txBody>
      </p:sp>
      <p:cxnSp>
        <p:nvCxnSpPr>
          <p:cNvPr id="7" name="Straight Arrow Connector 6"/>
          <p:cNvCxnSpPr/>
          <p:nvPr/>
        </p:nvCxnSpPr>
        <p:spPr>
          <a:xfrm>
            <a:off x="11178539" y="240201"/>
            <a:ext cx="262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42299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97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47973" y="1159727"/>
            <a:ext cx="11701220" cy="2993816"/>
          </a:xfrm>
        </p:spPr>
        <p:txBody>
          <a:bodyPr>
            <a:noAutofit/>
          </a:bodyPr>
          <a:lstStyle/>
          <a:p>
            <a:pPr marL="0" indent="0">
              <a:buNone/>
            </a:pPr>
            <a:r>
              <a:rPr lang="en-US" dirty="0"/>
              <a:t>In a single displacement reaction, a single element replaces (or displaces) another element in a compound.  A general formula for a single displacement reaction can be written as follows:</a:t>
            </a:r>
          </a:p>
          <a:p>
            <a:pPr marL="0" indent="0" algn="ctr">
              <a:buNone/>
            </a:pPr>
            <a:r>
              <a:rPr lang="en-US" dirty="0">
                <a:solidFill>
                  <a:srgbClr val="00B050"/>
                </a:solidFill>
              </a:rPr>
              <a:t>A</a:t>
            </a:r>
            <a:r>
              <a:rPr lang="en-US" dirty="0">
                <a:solidFill>
                  <a:srgbClr val="7030A0"/>
                </a:solidFill>
              </a:rPr>
              <a:t>B </a:t>
            </a:r>
            <a:r>
              <a:rPr lang="en-US" dirty="0"/>
              <a:t>+</a:t>
            </a:r>
            <a:r>
              <a:rPr lang="en-US" dirty="0">
                <a:solidFill>
                  <a:srgbClr val="7030A0"/>
                </a:solidFill>
              </a:rPr>
              <a:t> </a:t>
            </a:r>
            <a:r>
              <a:rPr lang="en-US" dirty="0">
                <a:solidFill>
                  <a:srgbClr val="00B0F0"/>
                </a:solidFill>
              </a:rPr>
              <a:t>C</a:t>
            </a:r>
            <a:r>
              <a:rPr lang="en-US" dirty="0">
                <a:solidFill>
                  <a:srgbClr val="7030A0"/>
                </a:solidFill>
              </a:rPr>
              <a:t> </a:t>
            </a:r>
            <a:r>
              <a:rPr lang="en-US" dirty="0">
                <a:sym typeface="Wingdings"/>
              </a:rPr>
              <a:t></a:t>
            </a:r>
            <a:r>
              <a:rPr lang="en-US" dirty="0">
                <a:solidFill>
                  <a:srgbClr val="7030A0"/>
                </a:solidFill>
                <a:sym typeface="Wingdings"/>
              </a:rPr>
              <a:t> </a:t>
            </a:r>
            <a:r>
              <a:rPr lang="en-US" dirty="0">
                <a:solidFill>
                  <a:srgbClr val="00B050"/>
                </a:solidFill>
              </a:rPr>
              <a:t>A</a:t>
            </a:r>
            <a:r>
              <a:rPr lang="en-US" dirty="0">
                <a:solidFill>
                  <a:srgbClr val="00B0F0"/>
                </a:solidFill>
              </a:rPr>
              <a:t>C</a:t>
            </a:r>
            <a:r>
              <a:rPr lang="en-US" dirty="0">
                <a:solidFill>
                  <a:srgbClr val="7030A0"/>
                </a:solidFill>
                <a:sym typeface="Wingdings"/>
              </a:rPr>
              <a:t> </a:t>
            </a:r>
            <a:r>
              <a:rPr lang="en-US" dirty="0">
                <a:sym typeface="Wingdings"/>
              </a:rPr>
              <a:t>+</a:t>
            </a:r>
            <a:r>
              <a:rPr lang="en-US" dirty="0">
                <a:solidFill>
                  <a:srgbClr val="7030A0"/>
                </a:solidFill>
                <a:sym typeface="Wingdings"/>
              </a:rPr>
              <a:t> B </a:t>
            </a:r>
          </a:p>
          <a:p>
            <a:pPr marL="0" indent="0" algn="ctr">
              <a:buNone/>
            </a:pPr>
            <a:r>
              <a:rPr lang="en-US" dirty="0">
                <a:solidFill>
                  <a:srgbClr val="FF0000"/>
                </a:solidFill>
                <a:sym typeface="Wingdings"/>
              </a:rPr>
              <a:t>OR</a:t>
            </a:r>
            <a:endParaRPr lang="en-US" dirty="0">
              <a:sym typeface="Wingdings"/>
            </a:endParaRPr>
          </a:p>
          <a:p>
            <a:pPr marL="0" indent="0" algn="ctr">
              <a:buNone/>
            </a:pPr>
            <a:r>
              <a:rPr lang="en-US" dirty="0">
                <a:solidFill>
                  <a:srgbClr val="00B050"/>
                </a:solidFill>
              </a:rPr>
              <a:t>A</a:t>
            </a:r>
            <a:r>
              <a:rPr lang="en-US" dirty="0">
                <a:solidFill>
                  <a:srgbClr val="7030A0"/>
                </a:solidFill>
              </a:rPr>
              <a:t> </a:t>
            </a:r>
            <a:r>
              <a:rPr lang="en-US" dirty="0"/>
              <a:t>+</a:t>
            </a:r>
            <a:r>
              <a:rPr lang="en-US" dirty="0">
                <a:solidFill>
                  <a:srgbClr val="7030A0"/>
                </a:solidFill>
              </a:rPr>
              <a:t> B</a:t>
            </a:r>
            <a:r>
              <a:rPr lang="en-US" dirty="0">
                <a:solidFill>
                  <a:srgbClr val="00B0F0"/>
                </a:solidFill>
              </a:rPr>
              <a:t>C</a:t>
            </a:r>
            <a:r>
              <a:rPr lang="en-US" dirty="0">
                <a:solidFill>
                  <a:srgbClr val="7030A0"/>
                </a:solidFill>
              </a:rPr>
              <a:t> </a:t>
            </a:r>
            <a:r>
              <a:rPr lang="en-US" dirty="0">
                <a:sym typeface="Wingdings"/>
              </a:rPr>
              <a:t></a:t>
            </a:r>
            <a:r>
              <a:rPr lang="en-US" dirty="0">
                <a:solidFill>
                  <a:srgbClr val="7030A0"/>
                </a:solidFill>
                <a:sym typeface="Wingdings"/>
              </a:rPr>
              <a:t> </a:t>
            </a:r>
            <a:r>
              <a:rPr lang="en-US" dirty="0">
                <a:solidFill>
                  <a:srgbClr val="00B050"/>
                </a:solidFill>
              </a:rPr>
              <a:t>A</a:t>
            </a:r>
            <a:r>
              <a:rPr lang="en-US" dirty="0">
                <a:solidFill>
                  <a:srgbClr val="00B0F0"/>
                </a:solidFill>
              </a:rPr>
              <a:t>C</a:t>
            </a:r>
            <a:r>
              <a:rPr lang="en-US" dirty="0">
                <a:solidFill>
                  <a:srgbClr val="7030A0"/>
                </a:solidFill>
                <a:sym typeface="Wingdings"/>
              </a:rPr>
              <a:t> </a:t>
            </a:r>
            <a:r>
              <a:rPr lang="en-US" dirty="0">
                <a:sym typeface="Wingdings"/>
              </a:rPr>
              <a:t>+</a:t>
            </a:r>
            <a:r>
              <a:rPr lang="en-US" dirty="0">
                <a:solidFill>
                  <a:srgbClr val="7030A0"/>
                </a:solidFill>
                <a:sym typeface="Wingdings"/>
              </a:rPr>
              <a:t> B </a:t>
            </a:r>
            <a:endParaRPr lang="en-US" dirty="0">
              <a:solidFill>
                <a:srgbClr val="7030A0"/>
              </a:solidFill>
            </a:endParaRPr>
          </a:p>
          <a:p>
            <a:pPr marL="0" indent="0">
              <a:buNone/>
            </a:pPr>
            <a:endParaRPr lang="en-US" b="1" dirty="0">
              <a:solidFill>
                <a:srgbClr val="7030A0"/>
              </a:solidFill>
              <a:sym typeface="Wingdings"/>
            </a:endParaRPr>
          </a:p>
          <a:p>
            <a:pPr marL="0" indent="0">
              <a:buNone/>
            </a:pPr>
            <a:endParaRPr lang="en-US" dirty="0"/>
          </a:p>
          <a:p>
            <a:pPr marL="0" indent="0">
              <a:buNone/>
            </a:pPr>
            <a:endParaRPr lang="en-US" dirty="0"/>
          </a:p>
          <a:p>
            <a:pPr marL="0" indent="0">
              <a:buNone/>
            </a:pPr>
            <a:endParaRPr lang="en-US" dirty="0"/>
          </a:p>
        </p:txBody>
      </p:sp>
      <p:sp>
        <p:nvSpPr>
          <p:cNvPr id="6" name="Rectangle 5">
            <a:hlinkClick r:id="" action="ppaction://hlinkshowjump?jump=nextslide"/>
          </p:cNvPr>
          <p:cNvSpPr/>
          <p:nvPr/>
        </p:nvSpPr>
        <p:spPr>
          <a:xfrm>
            <a:off x="3259809" y="6029286"/>
            <a:ext cx="6412424" cy="662212"/>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Single Displacement Reaction Example</a:t>
            </a:r>
          </a:p>
        </p:txBody>
      </p:sp>
      <p:sp>
        <p:nvSpPr>
          <p:cNvPr id="4" name="Rectangle 3"/>
          <p:cNvSpPr/>
          <p:nvPr/>
        </p:nvSpPr>
        <p:spPr>
          <a:xfrm>
            <a:off x="247973" y="3909735"/>
            <a:ext cx="11530739" cy="954107"/>
          </a:xfrm>
          <a:prstGeom prst="rect">
            <a:avLst/>
          </a:prstGeom>
        </p:spPr>
        <p:txBody>
          <a:bodyPr wrap="square">
            <a:spAutoFit/>
          </a:bodyPr>
          <a:lstStyle/>
          <a:p>
            <a:r>
              <a:rPr lang="en-US" sz="2800" dirty="0"/>
              <a:t>As you can see, in this reaction, the element C displaces the element B from the reactant compound AB to form the product compound AC. </a:t>
            </a:r>
          </a:p>
        </p:txBody>
      </p:sp>
      <p:grpSp>
        <p:nvGrpSpPr>
          <p:cNvPr id="12" name="Group 11"/>
          <p:cNvGrpSpPr/>
          <p:nvPr/>
        </p:nvGrpSpPr>
        <p:grpSpPr>
          <a:xfrm>
            <a:off x="1436181" y="5036950"/>
            <a:ext cx="10079063" cy="980344"/>
            <a:chOff x="661261" y="4165168"/>
            <a:chExt cx="10692539" cy="1265387"/>
          </a:xfrm>
        </p:grpSpPr>
        <p:pic>
          <p:nvPicPr>
            <p:cNvPr id="7" name="Picture 6"/>
            <p:cNvPicPr>
              <a:picLocks noChangeAspect="1"/>
            </p:cNvPicPr>
            <p:nvPr/>
          </p:nvPicPr>
          <p:blipFill rotWithShape="1">
            <a:blip r:embed="rId4"/>
            <a:srcRect t="51868" b="30483"/>
            <a:stretch/>
          </p:blipFill>
          <p:spPr>
            <a:xfrm>
              <a:off x="661261" y="4404656"/>
              <a:ext cx="10692539" cy="1025899"/>
            </a:xfrm>
            <a:prstGeom prst="rect">
              <a:avLst/>
            </a:prstGeom>
          </p:spPr>
        </p:pic>
        <p:sp>
          <p:nvSpPr>
            <p:cNvPr id="11" name="Arc 10"/>
            <p:cNvSpPr/>
            <p:nvPr/>
          </p:nvSpPr>
          <p:spPr>
            <a:xfrm>
              <a:off x="2572718" y="4165168"/>
              <a:ext cx="1363851" cy="914400"/>
            </a:xfrm>
            <a:prstGeom prst="arc">
              <a:avLst>
                <a:gd name="adj1" fmla="val 11128600"/>
                <a:gd name="adj2" fmla="val 20826310"/>
              </a:avLst>
            </a:prstGeom>
            <a:noFill/>
            <a:ln w="34925">
              <a:solidFill>
                <a:srgbClr val="FF0000"/>
              </a:solidFill>
              <a:headEnd type="triangle" w="lg" len="lg"/>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grpSp>
      <p:sp>
        <p:nvSpPr>
          <p:cNvPr id="9" name="Title 1"/>
          <p:cNvSpPr txBox="1">
            <a:spLocks/>
          </p:cNvSpPr>
          <p:nvPr/>
        </p:nvSpPr>
        <p:spPr>
          <a:xfrm>
            <a:off x="0" y="380"/>
            <a:ext cx="10515600" cy="66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2">
                    <a:lumMod val="50000"/>
                  </a:schemeClr>
                </a:solidFill>
              </a:rPr>
              <a:t>Single Displacement Reactions</a:t>
            </a: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duotone>
              <a:prstClr val="black"/>
              <a:srgbClr val="FF0000">
                <a:tint val="45000"/>
                <a:satMod val="400000"/>
              </a:srgbClr>
            </a:duotone>
          </a:blip>
          <a:stretch>
            <a:fillRect/>
          </a:stretch>
        </p:blipFill>
        <p:spPr>
          <a:xfrm>
            <a:off x="11578572" y="31698"/>
            <a:ext cx="487363" cy="487363"/>
          </a:xfrm>
          <a:prstGeom prst="rect">
            <a:avLst/>
          </a:prstGeom>
        </p:spPr>
      </p:pic>
      <p:sp>
        <p:nvSpPr>
          <p:cNvPr id="13" name="TextBox 12"/>
          <p:cNvSpPr txBox="1"/>
          <p:nvPr/>
        </p:nvSpPr>
        <p:spPr>
          <a:xfrm>
            <a:off x="9694424" y="62009"/>
            <a:ext cx="1571199" cy="369332"/>
          </a:xfrm>
          <a:prstGeom prst="rect">
            <a:avLst/>
          </a:prstGeom>
          <a:noFill/>
        </p:spPr>
        <p:txBody>
          <a:bodyPr wrap="none" rtlCol="0">
            <a:spAutoFit/>
          </a:bodyPr>
          <a:lstStyle/>
          <a:p>
            <a:r>
              <a:rPr lang="en-CA" dirty="0">
                <a:solidFill>
                  <a:srgbClr val="FF0000"/>
                </a:solidFill>
              </a:rPr>
              <a:t>Click for audio</a:t>
            </a:r>
          </a:p>
        </p:txBody>
      </p:sp>
      <p:cxnSp>
        <p:nvCxnSpPr>
          <p:cNvPr id="14" name="Straight Arrow Connector 13"/>
          <p:cNvCxnSpPr/>
          <p:nvPr/>
        </p:nvCxnSpPr>
        <p:spPr>
          <a:xfrm>
            <a:off x="11178539" y="240201"/>
            <a:ext cx="262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0988627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74771"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3031" y="577118"/>
            <a:ext cx="10873154" cy="4351338"/>
          </a:xfrm>
        </p:spPr>
        <p:txBody>
          <a:bodyPr/>
          <a:lstStyle/>
          <a:p>
            <a:pPr marL="0" indent="0">
              <a:buNone/>
            </a:pPr>
            <a:r>
              <a:rPr lang="en-US" dirty="0"/>
              <a:t>A good example of a single displacement reaction occurs when magnesium (Mg) replaces hydrogen in hydrogen chloride (</a:t>
            </a:r>
            <a:r>
              <a:rPr lang="en-US" dirty="0" err="1"/>
              <a:t>HCl</a:t>
            </a:r>
            <a:r>
              <a:rPr lang="en-US" dirty="0"/>
              <a:t>) to form the products: magnesium chloride (MgCl</a:t>
            </a:r>
            <a:r>
              <a:rPr lang="en-US" baseline="-25000" dirty="0"/>
              <a:t>2</a:t>
            </a:r>
            <a:r>
              <a:rPr lang="en-US" dirty="0"/>
              <a:t>) and hydrogen gas (H</a:t>
            </a:r>
            <a:r>
              <a:rPr lang="en-US" baseline="-25000" dirty="0"/>
              <a:t>2</a:t>
            </a:r>
            <a:r>
              <a:rPr lang="en-US" dirty="0"/>
              <a:t>).  Try to write the balanced equation for this reaction:</a:t>
            </a:r>
          </a:p>
          <a:p>
            <a:pPr marL="0" indent="0">
              <a:buNone/>
            </a:pPr>
            <a:endParaRPr lang="en-US" dirty="0"/>
          </a:p>
        </p:txBody>
      </p:sp>
      <p:sp>
        <p:nvSpPr>
          <p:cNvPr id="4" name="Rectangle 3">
            <a:hlinkClick r:id="" action="ppaction://hlinkshowjump?jump=nextslide"/>
          </p:cNvPr>
          <p:cNvSpPr/>
          <p:nvPr/>
        </p:nvSpPr>
        <p:spPr>
          <a:xfrm>
            <a:off x="3425126" y="2796456"/>
            <a:ext cx="5083444" cy="901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Balanced </a:t>
            </a:r>
            <a:r>
              <a:rPr lang="en-US" sz="2800">
                <a:solidFill>
                  <a:srgbClr val="FFFF00"/>
                </a:solidFill>
              </a:rPr>
              <a:t>Single Displacement Reaction Equation</a:t>
            </a:r>
            <a:endParaRPr lang="en-US" sz="2800" dirty="0">
              <a:solidFill>
                <a:srgbClr val="FFFF00"/>
              </a:solidFill>
            </a:endParaRPr>
          </a:p>
        </p:txBody>
      </p:sp>
      <p:sp>
        <p:nvSpPr>
          <p:cNvPr id="5" name="Title 1"/>
          <p:cNvSpPr txBox="1">
            <a:spLocks/>
          </p:cNvSpPr>
          <p:nvPr/>
        </p:nvSpPr>
        <p:spPr>
          <a:xfrm>
            <a:off x="0" y="380"/>
            <a:ext cx="10515600" cy="66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2">
                    <a:lumMod val="50000"/>
                  </a:schemeClr>
                </a:solidFill>
              </a:rPr>
              <a:t>Single Displacement Reactions</a:t>
            </a:r>
          </a:p>
        </p:txBody>
      </p:sp>
      <p:pic>
        <p:nvPicPr>
          <p:cNvPr id="2"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rgbClr val="FF0000">
                <a:tint val="45000"/>
                <a:satMod val="400000"/>
              </a:srgbClr>
            </a:duotone>
          </a:blip>
          <a:stretch>
            <a:fillRect/>
          </a:stretch>
        </p:blipFill>
        <p:spPr>
          <a:xfrm>
            <a:off x="11632643" y="60727"/>
            <a:ext cx="487363" cy="487363"/>
          </a:xfrm>
          <a:prstGeom prst="rect">
            <a:avLst/>
          </a:prstGeom>
        </p:spPr>
      </p:pic>
      <p:sp>
        <p:nvSpPr>
          <p:cNvPr id="6" name="TextBox 5"/>
          <p:cNvSpPr txBox="1"/>
          <p:nvPr/>
        </p:nvSpPr>
        <p:spPr>
          <a:xfrm>
            <a:off x="9752480" y="62009"/>
            <a:ext cx="1571199" cy="369332"/>
          </a:xfrm>
          <a:prstGeom prst="rect">
            <a:avLst/>
          </a:prstGeom>
          <a:noFill/>
        </p:spPr>
        <p:txBody>
          <a:bodyPr wrap="none" rtlCol="0">
            <a:spAutoFit/>
          </a:bodyPr>
          <a:lstStyle/>
          <a:p>
            <a:r>
              <a:rPr lang="en-CA" dirty="0">
                <a:solidFill>
                  <a:srgbClr val="FF0000"/>
                </a:solidFill>
              </a:rPr>
              <a:t>Click for audio</a:t>
            </a:r>
          </a:p>
        </p:txBody>
      </p:sp>
      <p:cxnSp>
        <p:nvCxnSpPr>
          <p:cNvPr id="7" name="Straight Arrow Connector 6"/>
          <p:cNvCxnSpPr/>
          <p:nvPr/>
        </p:nvCxnSpPr>
        <p:spPr>
          <a:xfrm>
            <a:off x="11236595" y="240201"/>
            <a:ext cx="262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893839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790"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803031" y="577118"/>
            <a:ext cx="10873154" cy="4351338"/>
          </a:xfrm>
        </p:spPr>
        <p:txBody>
          <a:bodyPr/>
          <a:lstStyle/>
          <a:p>
            <a:pPr marL="0" indent="0">
              <a:buNone/>
            </a:pPr>
            <a:r>
              <a:rPr lang="en-US" dirty="0"/>
              <a:t>A good example of a single displacement reaction occurs when magnesium (Mg) replaces hydrogen in hydrogen chloride (</a:t>
            </a:r>
            <a:r>
              <a:rPr lang="en-US" dirty="0" err="1"/>
              <a:t>HCl</a:t>
            </a:r>
            <a:r>
              <a:rPr lang="en-US" dirty="0"/>
              <a:t>) to form the products: magnesium chloride (MgCl</a:t>
            </a:r>
            <a:r>
              <a:rPr lang="en-US" baseline="-25000" dirty="0"/>
              <a:t>2</a:t>
            </a:r>
            <a:r>
              <a:rPr lang="en-US" dirty="0"/>
              <a:t>) and hydrogen gas (H</a:t>
            </a:r>
            <a:r>
              <a:rPr lang="en-US" baseline="-25000" dirty="0"/>
              <a:t>2</a:t>
            </a:r>
            <a:r>
              <a:rPr lang="en-US" dirty="0"/>
              <a:t>).  Try to write the balanced equation for this reaction:</a:t>
            </a:r>
          </a:p>
          <a:p>
            <a:pPr marL="0" indent="0">
              <a:buNone/>
            </a:pPr>
            <a:endParaRPr lang="en-US" dirty="0"/>
          </a:p>
          <a:p>
            <a:pPr marL="0" indent="0">
              <a:buNone/>
            </a:pPr>
            <a:endParaRPr lang="en-US" dirty="0"/>
          </a:p>
          <a:p>
            <a:pPr marL="0" indent="0">
              <a:buNone/>
            </a:pPr>
            <a:r>
              <a:rPr lang="en-US" dirty="0"/>
              <a:t>Notice how the Mg replaces the H atom in the product compound. </a:t>
            </a:r>
          </a:p>
        </p:txBody>
      </p:sp>
      <p:sp>
        <p:nvSpPr>
          <p:cNvPr id="4" name="Rectangle 3">
            <a:hlinkClick r:id="" action="ppaction://hlinkshowjump?jump=nextslide"/>
          </p:cNvPr>
          <p:cNvSpPr/>
          <p:nvPr/>
        </p:nvSpPr>
        <p:spPr>
          <a:xfrm>
            <a:off x="3554278" y="4477606"/>
            <a:ext cx="5083444" cy="9017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rPr>
              <a:t>Test Your Understanding</a:t>
            </a:r>
          </a:p>
        </p:txBody>
      </p:sp>
      <p:sp>
        <p:nvSpPr>
          <p:cNvPr id="2" name="Rectangle 1"/>
          <p:cNvSpPr/>
          <p:nvPr/>
        </p:nvSpPr>
        <p:spPr>
          <a:xfrm>
            <a:off x="3708170" y="2429621"/>
            <a:ext cx="4775667" cy="646331"/>
          </a:xfrm>
          <a:prstGeom prst="rect">
            <a:avLst/>
          </a:prstGeom>
        </p:spPr>
        <p:txBody>
          <a:bodyPr wrap="none">
            <a:spAutoFit/>
          </a:bodyPr>
          <a:lstStyle/>
          <a:p>
            <a:pPr algn="ctr"/>
            <a:r>
              <a:rPr lang="en-US" sz="3600" b="1" dirty="0">
                <a:solidFill>
                  <a:srgbClr val="7030A0"/>
                </a:solidFill>
              </a:rPr>
              <a:t>Mg</a:t>
            </a:r>
            <a:r>
              <a:rPr lang="en-US" sz="3600" b="1" baseline="-25000" dirty="0">
                <a:solidFill>
                  <a:srgbClr val="7030A0"/>
                </a:solidFill>
              </a:rPr>
              <a:t> </a:t>
            </a:r>
            <a:r>
              <a:rPr lang="en-US" sz="3600" b="1" dirty="0">
                <a:solidFill>
                  <a:srgbClr val="7030A0"/>
                </a:solidFill>
              </a:rPr>
              <a:t>+ 2</a:t>
            </a:r>
            <a:r>
              <a:rPr lang="en-US" sz="3600" b="1" dirty="0">
                <a:solidFill>
                  <a:srgbClr val="7030A0"/>
                </a:solidFill>
                <a:sym typeface="Wingdings"/>
              </a:rPr>
              <a:t>HCl  MgCl</a:t>
            </a:r>
            <a:r>
              <a:rPr lang="en-US" sz="3600" b="1" baseline="-25000" dirty="0">
                <a:solidFill>
                  <a:srgbClr val="7030A0"/>
                </a:solidFill>
                <a:sym typeface="Wingdings"/>
              </a:rPr>
              <a:t>2</a:t>
            </a:r>
            <a:r>
              <a:rPr lang="en-US" sz="3600" b="1" dirty="0">
                <a:solidFill>
                  <a:srgbClr val="7030A0"/>
                </a:solidFill>
                <a:sym typeface="Wingdings"/>
              </a:rPr>
              <a:t> + H</a:t>
            </a:r>
            <a:r>
              <a:rPr lang="en-US" sz="3600" b="1" baseline="-25000" dirty="0">
                <a:solidFill>
                  <a:srgbClr val="7030A0"/>
                </a:solidFill>
                <a:sym typeface="Wingdings"/>
              </a:rPr>
              <a:t>2</a:t>
            </a:r>
          </a:p>
        </p:txBody>
      </p:sp>
      <p:sp>
        <p:nvSpPr>
          <p:cNvPr id="5" name="Title 1"/>
          <p:cNvSpPr txBox="1">
            <a:spLocks/>
          </p:cNvSpPr>
          <p:nvPr/>
        </p:nvSpPr>
        <p:spPr>
          <a:xfrm>
            <a:off x="0" y="380"/>
            <a:ext cx="10515600" cy="66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2">
                    <a:lumMod val="50000"/>
                  </a:schemeClr>
                </a:solidFill>
              </a:rPr>
              <a:t>Single Displacement Reactions</a:t>
            </a:r>
          </a:p>
        </p:txBody>
      </p:sp>
      <p:pic>
        <p:nvPicPr>
          <p:cNvPr id="6"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rgbClr val="FF0000">
                <a:tint val="45000"/>
                <a:satMod val="400000"/>
              </a:srgbClr>
            </a:duotone>
          </a:blip>
          <a:stretch>
            <a:fillRect/>
          </a:stretch>
        </p:blipFill>
        <p:spPr>
          <a:xfrm>
            <a:off x="11647157" y="31698"/>
            <a:ext cx="487363" cy="487363"/>
          </a:xfrm>
          <a:prstGeom prst="rect">
            <a:avLst/>
          </a:prstGeom>
        </p:spPr>
      </p:pic>
      <p:sp>
        <p:nvSpPr>
          <p:cNvPr id="7" name="TextBox 6"/>
          <p:cNvSpPr txBox="1"/>
          <p:nvPr/>
        </p:nvSpPr>
        <p:spPr>
          <a:xfrm>
            <a:off x="9752480" y="62009"/>
            <a:ext cx="1571199" cy="369332"/>
          </a:xfrm>
          <a:prstGeom prst="rect">
            <a:avLst/>
          </a:prstGeom>
          <a:noFill/>
        </p:spPr>
        <p:txBody>
          <a:bodyPr wrap="none" rtlCol="0">
            <a:spAutoFit/>
          </a:bodyPr>
          <a:lstStyle/>
          <a:p>
            <a:r>
              <a:rPr lang="en-CA" dirty="0">
                <a:solidFill>
                  <a:srgbClr val="FF0000"/>
                </a:solidFill>
              </a:rPr>
              <a:t>Click for audio</a:t>
            </a:r>
          </a:p>
        </p:txBody>
      </p:sp>
      <p:cxnSp>
        <p:nvCxnSpPr>
          <p:cNvPr id="8" name="Straight Arrow Connector 7"/>
          <p:cNvCxnSpPr/>
          <p:nvPr/>
        </p:nvCxnSpPr>
        <p:spPr>
          <a:xfrm>
            <a:off x="11236595" y="240201"/>
            <a:ext cx="262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9844224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3670" fill="hold"/>
                                        <p:tgtEl>
                                          <p:spTgt spid="6"/>
                                        </p:tgtEl>
                                      </p:cBhvr>
                                    </p:cmd>
                                  </p:childTnLst>
                                </p:cTn>
                              </p:par>
                            </p:childTnLst>
                          </p:cTn>
                        </p:par>
                      </p:childTnLst>
                    </p:cTn>
                  </p:par>
                </p:childTnLst>
              </p:cTn>
              <p:nextCondLst>
                <p:cond evt="onClick" delay="0">
                  <p:tgtEl>
                    <p:spTgt spid="6"/>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785446" y="682625"/>
            <a:ext cx="10515600" cy="4351338"/>
          </a:xfrm>
        </p:spPr>
        <p:txBody>
          <a:bodyPr/>
          <a:lstStyle/>
          <a:p>
            <a:pPr marL="0" indent="0">
              <a:buNone/>
            </a:pPr>
            <a:r>
              <a:rPr lang="en-US" sz="4000" dirty="0">
                <a:sym typeface="Wingdings"/>
              </a:rPr>
              <a:t>Test your understanding: </a:t>
            </a:r>
          </a:p>
          <a:p>
            <a:pPr marL="0" indent="0">
              <a:buNone/>
            </a:pPr>
            <a:r>
              <a:rPr lang="en-US" sz="3600" dirty="0">
                <a:solidFill>
                  <a:srgbClr val="00B050"/>
                </a:solidFill>
                <a:sym typeface="Wingdings"/>
              </a:rPr>
              <a:t>Which of the following reactions is a single displacement reaction?</a:t>
            </a:r>
            <a:r>
              <a:rPr lang="en-US" sz="3600" dirty="0">
                <a:solidFill>
                  <a:srgbClr val="FF0000"/>
                </a:solidFill>
                <a:sym typeface="Wingdings"/>
              </a:rPr>
              <a:t> (Click the box with the correct answer.)</a:t>
            </a:r>
          </a:p>
          <a:p>
            <a:pPr marL="0" indent="0">
              <a:buNone/>
            </a:pPr>
            <a:endParaRPr lang="en-US" sz="3600" dirty="0">
              <a:solidFill>
                <a:srgbClr val="FF0000"/>
              </a:solidFill>
              <a:sym typeface="Wingdings"/>
            </a:endParaRPr>
          </a:p>
          <a:p>
            <a:pPr marL="0" indent="0">
              <a:buNone/>
            </a:pPr>
            <a:endParaRPr lang="en-US" dirty="0"/>
          </a:p>
        </p:txBody>
      </p:sp>
      <p:sp>
        <p:nvSpPr>
          <p:cNvPr id="4" name="Rectangle 3">
            <a:hlinkClick r:id="rId2" action="ppaction://hlinksldjump"/>
          </p:cNvPr>
          <p:cNvSpPr/>
          <p:nvPr/>
        </p:nvSpPr>
        <p:spPr>
          <a:xfrm>
            <a:off x="6945374" y="4838391"/>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sym typeface="Wingdings"/>
              </a:rPr>
              <a:t> 2HCl</a:t>
            </a:r>
            <a:r>
              <a:rPr lang="en-US" sz="2800" dirty="0">
                <a:solidFill>
                  <a:srgbClr val="FFFF00"/>
                </a:solidFill>
              </a:rPr>
              <a:t> </a:t>
            </a:r>
            <a:r>
              <a:rPr lang="en-US" sz="2800" dirty="0">
                <a:solidFill>
                  <a:srgbClr val="FFFF00"/>
                </a:solidFill>
                <a:sym typeface="Wingdings"/>
              </a:rPr>
              <a:t> H</a:t>
            </a:r>
            <a:r>
              <a:rPr lang="en-US" sz="2800" baseline="-25000" dirty="0">
                <a:solidFill>
                  <a:srgbClr val="FFFF00"/>
                </a:solidFill>
                <a:sym typeface="Wingdings"/>
              </a:rPr>
              <a:t>2 </a:t>
            </a:r>
            <a:r>
              <a:rPr lang="en-US" sz="2800" dirty="0">
                <a:solidFill>
                  <a:srgbClr val="FFFF00"/>
                </a:solidFill>
                <a:sym typeface="Wingdings"/>
              </a:rPr>
              <a:t>+ Cl</a:t>
            </a:r>
            <a:r>
              <a:rPr lang="en-US" sz="2800" baseline="-25000" dirty="0">
                <a:solidFill>
                  <a:srgbClr val="FFFF00"/>
                </a:solidFill>
                <a:sym typeface="Wingdings"/>
              </a:rPr>
              <a:t>2</a:t>
            </a:r>
            <a:endParaRPr lang="en-US" sz="2800" dirty="0">
              <a:solidFill>
                <a:srgbClr val="FFFF00"/>
              </a:solidFill>
              <a:sym typeface="Wingdings"/>
            </a:endParaRPr>
          </a:p>
        </p:txBody>
      </p:sp>
      <p:sp>
        <p:nvSpPr>
          <p:cNvPr id="2" name="Rectangle 1">
            <a:hlinkClick r:id="rId3" action="ppaction://hlinksldjump"/>
          </p:cNvPr>
          <p:cNvSpPr/>
          <p:nvPr/>
        </p:nvSpPr>
        <p:spPr>
          <a:xfrm>
            <a:off x="1024260" y="4838392"/>
            <a:ext cx="4490338"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a:solidFill>
                  <a:srgbClr val="FFFF00"/>
                </a:solidFill>
                <a:sym typeface="Wingdings"/>
              </a:rPr>
              <a:t>2Fe + 6NaBr</a:t>
            </a:r>
            <a:r>
              <a:rPr lang="en-US" sz="2800" dirty="0">
                <a:solidFill>
                  <a:srgbClr val="FFFF00"/>
                </a:solidFill>
              </a:rPr>
              <a:t> </a:t>
            </a:r>
            <a:r>
              <a:rPr lang="en-US" sz="2800" dirty="0">
                <a:solidFill>
                  <a:srgbClr val="FFFF00"/>
                </a:solidFill>
                <a:sym typeface="Wingdings"/>
              </a:rPr>
              <a:t> 2FeBr</a:t>
            </a:r>
            <a:r>
              <a:rPr lang="en-US" sz="2800" baseline="-25000" dirty="0">
                <a:solidFill>
                  <a:srgbClr val="FFFF00"/>
                </a:solidFill>
                <a:sym typeface="Wingdings"/>
              </a:rPr>
              <a:t>3 </a:t>
            </a:r>
            <a:r>
              <a:rPr lang="en-US" sz="2800" dirty="0">
                <a:solidFill>
                  <a:srgbClr val="FFFF00"/>
                </a:solidFill>
                <a:sym typeface="Wingdings"/>
              </a:rPr>
              <a:t>+ 6 Na</a:t>
            </a:r>
          </a:p>
        </p:txBody>
      </p:sp>
      <p:sp>
        <p:nvSpPr>
          <p:cNvPr id="5" name="Rectangle 4">
            <a:hlinkClick r:id="rId2" action="ppaction://hlinksldjump"/>
          </p:cNvPr>
          <p:cNvSpPr/>
          <p:nvPr/>
        </p:nvSpPr>
        <p:spPr>
          <a:xfrm>
            <a:off x="6945374" y="3207704"/>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a:solidFill>
                  <a:srgbClr val="FFFF00"/>
                </a:solidFill>
                <a:sym typeface="Wingdings"/>
              </a:rPr>
              <a:t>C</a:t>
            </a:r>
            <a:r>
              <a:rPr lang="en-US" sz="2800" baseline="-25000" dirty="0">
                <a:solidFill>
                  <a:srgbClr val="FFFF00"/>
                </a:solidFill>
                <a:sym typeface="Wingdings"/>
              </a:rPr>
              <a:t>2</a:t>
            </a:r>
            <a:r>
              <a:rPr lang="en-US" sz="2800" dirty="0">
                <a:solidFill>
                  <a:srgbClr val="FFFF00"/>
                </a:solidFill>
                <a:sym typeface="Wingdings"/>
              </a:rPr>
              <a:t>H</a:t>
            </a:r>
            <a:r>
              <a:rPr lang="en-US" sz="2800" baseline="-25000" dirty="0">
                <a:solidFill>
                  <a:srgbClr val="FFFF00"/>
                </a:solidFill>
                <a:sym typeface="Wingdings"/>
              </a:rPr>
              <a:t>8</a:t>
            </a:r>
            <a:r>
              <a:rPr lang="en-US" sz="2800" dirty="0">
                <a:solidFill>
                  <a:srgbClr val="FFFF00"/>
                </a:solidFill>
              </a:rPr>
              <a:t> </a:t>
            </a:r>
            <a:r>
              <a:rPr lang="en-US" sz="2800" dirty="0">
                <a:solidFill>
                  <a:srgbClr val="FFFF00"/>
                </a:solidFill>
                <a:sym typeface="Wingdings"/>
              </a:rPr>
              <a:t>+ O</a:t>
            </a:r>
            <a:r>
              <a:rPr lang="en-US" sz="2800" baseline="-25000" dirty="0">
                <a:solidFill>
                  <a:srgbClr val="FFFF00"/>
                </a:solidFill>
                <a:sym typeface="Wingdings"/>
              </a:rPr>
              <a:t>2 </a:t>
            </a:r>
            <a:r>
              <a:rPr lang="en-US" sz="2800" dirty="0">
                <a:solidFill>
                  <a:srgbClr val="FFFF00"/>
                </a:solidFill>
                <a:sym typeface="Wingdings"/>
              </a:rPr>
              <a:t> 2CO</a:t>
            </a:r>
            <a:r>
              <a:rPr lang="en-US" sz="2800" baseline="-25000" dirty="0">
                <a:solidFill>
                  <a:srgbClr val="FFFF00"/>
                </a:solidFill>
                <a:sym typeface="Wingdings"/>
              </a:rPr>
              <a:t>2 </a:t>
            </a:r>
            <a:r>
              <a:rPr lang="en-US" sz="2800" dirty="0">
                <a:solidFill>
                  <a:srgbClr val="FFFF00"/>
                </a:solidFill>
                <a:sym typeface="Wingdings"/>
              </a:rPr>
              <a:t>+ 4H</a:t>
            </a:r>
            <a:r>
              <a:rPr lang="en-US" sz="2800" baseline="-25000" dirty="0">
                <a:solidFill>
                  <a:srgbClr val="FFFF00"/>
                </a:solidFill>
                <a:sym typeface="Wingdings"/>
              </a:rPr>
              <a:t>2</a:t>
            </a:r>
            <a:r>
              <a:rPr lang="en-US" sz="2800" dirty="0">
                <a:solidFill>
                  <a:srgbClr val="FFFF00"/>
                </a:solidFill>
                <a:sym typeface="Wingdings"/>
              </a:rPr>
              <a:t>O</a:t>
            </a:r>
          </a:p>
        </p:txBody>
      </p:sp>
      <p:sp>
        <p:nvSpPr>
          <p:cNvPr id="6" name="Rectangle 5">
            <a:hlinkClick r:id="rId2" action="ppaction://hlinksldjump"/>
          </p:cNvPr>
          <p:cNvSpPr/>
          <p:nvPr/>
        </p:nvSpPr>
        <p:spPr>
          <a:xfrm>
            <a:off x="1024260" y="3207705"/>
            <a:ext cx="4490338"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a:solidFill>
                  <a:srgbClr val="FFFF00"/>
                </a:solidFill>
                <a:sym typeface="Wingdings"/>
              </a:rPr>
              <a:t>CO</a:t>
            </a:r>
            <a:r>
              <a:rPr lang="en-US" sz="2800" baseline="-25000" dirty="0">
                <a:solidFill>
                  <a:srgbClr val="FFFF00"/>
                </a:solidFill>
                <a:sym typeface="Wingdings"/>
              </a:rPr>
              <a:t>2</a:t>
            </a:r>
            <a:r>
              <a:rPr lang="en-US" sz="2800" dirty="0">
                <a:solidFill>
                  <a:srgbClr val="FFFF00"/>
                </a:solidFill>
                <a:sym typeface="Wingdings"/>
              </a:rPr>
              <a:t> + H</a:t>
            </a:r>
            <a:r>
              <a:rPr lang="en-US" sz="2800" baseline="-25000" dirty="0">
                <a:solidFill>
                  <a:srgbClr val="FFFF00"/>
                </a:solidFill>
                <a:sym typeface="Wingdings"/>
              </a:rPr>
              <a:t>2</a:t>
            </a:r>
            <a:r>
              <a:rPr lang="en-US" sz="2800" dirty="0">
                <a:solidFill>
                  <a:srgbClr val="FFFF00"/>
                </a:solidFill>
              </a:rPr>
              <a:t>O </a:t>
            </a:r>
            <a:r>
              <a:rPr lang="en-US" sz="2800" dirty="0">
                <a:solidFill>
                  <a:srgbClr val="FFFF00"/>
                </a:solidFill>
                <a:sym typeface="Wingdings"/>
              </a:rPr>
              <a:t> H</a:t>
            </a:r>
            <a:r>
              <a:rPr lang="en-US" sz="2800" baseline="-25000" dirty="0">
                <a:solidFill>
                  <a:srgbClr val="FFFF00"/>
                </a:solidFill>
                <a:sym typeface="Wingdings"/>
              </a:rPr>
              <a:t>2</a:t>
            </a:r>
            <a:r>
              <a:rPr lang="en-US" sz="2800" dirty="0">
                <a:solidFill>
                  <a:srgbClr val="FFFF00"/>
                </a:solidFill>
                <a:sym typeface="Wingdings"/>
              </a:rPr>
              <a:t>CO</a:t>
            </a:r>
            <a:r>
              <a:rPr lang="en-US" sz="2800" baseline="-25000" dirty="0">
                <a:solidFill>
                  <a:srgbClr val="FFFF00"/>
                </a:solidFill>
                <a:sym typeface="Wingdings"/>
              </a:rPr>
              <a:t>3</a:t>
            </a:r>
            <a:endParaRPr lang="en-US" sz="2800" dirty="0">
              <a:solidFill>
                <a:srgbClr val="FFFF00"/>
              </a:solidFill>
              <a:sym typeface="Wingdings"/>
            </a:endParaRPr>
          </a:p>
        </p:txBody>
      </p:sp>
      <p:sp>
        <p:nvSpPr>
          <p:cNvPr id="7" name="Title 1"/>
          <p:cNvSpPr txBox="1">
            <a:spLocks/>
          </p:cNvSpPr>
          <p:nvPr/>
        </p:nvSpPr>
        <p:spPr>
          <a:xfrm>
            <a:off x="0" y="380"/>
            <a:ext cx="10515600" cy="66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2">
                    <a:lumMod val="50000"/>
                  </a:schemeClr>
                </a:solidFill>
              </a:rPr>
              <a:t>Single Displacement Reactions</a:t>
            </a:r>
          </a:p>
        </p:txBody>
      </p:sp>
    </p:spTree>
    <p:extLst>
      <p:ext uri="{BB962C8B-B14F-4D97-AF65-F5344CB8AC3E}">
        <p14:creationId xmlns:p14="http://schemas.microsoft.com/office/powerpoint/2010/main" val="12367044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08762" y="1417143"/>
            <a:ext cx="10515600" cy="4351338"/>
          </a:xfrm>
        </p:spPr>
        <p:txBody>
          <a:bodyPr/>
          <a:lstStyle/>
          <a:p>
            <a:pPr marL="0" indent="0">
              <a:buNone/>
            </a:pPr>
            <a:r>
              <a:rPr lang="en-US" sz="3600" dirty="0">
                <a:sym typeface="Wingdings"/>
              </a:rPr>
              <a:t>Which of the following reactions is a decomposition reaction? (Click the box with the correct answer.)</a:t>
            </a:r>
          </a:p>
          <a:p>
            <a:pPr marL="0" indent="0">
              <a:buNone/>
            </a:pPr>
            <a:endParaRPr lang="en-US" sz="3600" dirty="0">
              <a:solidFill>
                <a:srgbClr val="FF0000"/>
              </a:solidFill>
              <a:sym typeface="Wingdings"/>
            </a:endParaRPr>
          </a:p>
          <a:p>
            <a:pPr marL="0" indent="0">
              <a:buNone/>
            </a:pPr>
            <a:endParaRPr lang="en-US" dirty="0"/>
          </a:p>
        </p:txBody>
      </p:sp>
      <p:sp>
        <p:nvSpPr>
          <p:cNvPr id="7" name="Title 1"/>
          <p:cNvSpPr>
            <a:spLocks noGrp="1"/>
          </p:cNvSpPr>
          <p:nvPr>
            <p:ph type="title"/>
          </p:nvPr>
        </p:nvSpPr>
        <p:spPr>
          <a:xfrm>
            <a:off x="785446" y="215224"/>
            <a:ext cx="10515600" cy="1325563"/>
          </a:xfrm>
        </p:spPr>
        <p:txBody>
          <a:bodyPr>
            <a:normAutofit/>
          </a:bodyPr>
          <a:lstStyle/>
          <a:p>
            <a:pPr algn="ctr"/>
            <a:r>
              <a:rPr lang="en-US" sz="5400" dirty="0">
                <a:solidFill>
                  <a:srgbClr val="FF0000"/>
                </a:solidFill>
              </a:rPr>
              <a:t>Incorrect.  Try again:</a:t>
            </a:r>
          </a:p>
        </p:txBody>
      </p:sp>
      <p:sp>
        <p:nvSpPr>
          <p:cNvPr id="8" name="Rectangle 7">
            <a:hlinkClick r:id="rId2" action="ppaction://hlinksldjump"/>
          </p:cNvPr>
          <p:cNvSpPr/>
          <p:nvPr/>
        </p:nvSpPr>
        <p:spPr>
          <a:xfrm>
            <a:off x="1024260" y="4838392"/>
            <a:ext cx="4490338"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a:solidFill>
                  <a:srgbClr val="FFFF00"/>
                </a:solidFill>
                <a:sym typeface="Wingdings"/>
              </a:rPr>
              <a:t>2Fe + 6NaBr</a:t>
            </a:r>
            <a:r>
              <a:rPr lang="en-US" sz="2800" dirty="0">
                <a:solidFill>
                  <a:srgbClr val="FFFF00"/>
                </a:solidFill>
              </a:rPr>
              <a:t> </a:t>
            </a:r>
            <a:r>
              <a:rPr lang="en-US" sz="2800" dirty="0">
                <a:solidFill>
                  <a:srgbClr val="FFFF00"/>
                </a:solidFill>
                <a:sym typeface="Wingdings"/>
              </a:rPr>
              <a:t> 2FeBr</a:t>
            </a:r>
            <a:r>
              <a:rPr lang="en-US" sz="2800" baseline="-25000" dirty="0">
                <a:solidFill>
                  <a:srgbClr val="FFFF00"/>
                </a:solidFill>
                <a:sym typeface="Wingdings"/>
              </a:rPr>
              <a:t>3 </a:t>
            </a:r>
            <a:r>
              <a:rPr lang="en-US" sz="2800" dirty="0">
                <a:solidFill>
                  <a:srgbClr val="FFFF00"/>
                </a:solidFill>
                <a:sym typeface="Wingdings"/>
              </a:rPr>
              <a:t>+ 6 Na</a:t>
            </a:r>
          </a:p>
        </p:txBody>
      </p:sp>
      <p:sp>
        <p:nvSpPr>
          <p:cNvPr id="9" name="Rectangle 8">
            <a:hlinkClick r:id="rId3" action="ppaction://hlinksldjump"/>
          </p:cNvPr>
          <p:cNvSpPr/>
          <p:nvPr/>
        </p:nvSpPr>
        <p:spPr>
          <a:xfrm>
            <a:off x="1024260" y="3207705"/>
            <a:ext cx="4490338"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a:solidFill>
                  <a:srgbClr val="FFFF00"/>
                </a:solidFill>
                <a:sym typeface="Wingdings"/>
              </a:rPr>
              <a:t>CO</a:t>
            </a:r>
            <a:r>
              <a:rPr lang="en-US" sz="2800" baseline="-25000" dirty="0">
                <a:solidFill>
                  <a:srgbClr val="FFFF00"/>
                </a:solidFill>
                <a:sym typeface="Wingdings"/>
              </a:rPr>
              <a:t>2</a:t>
            </a:r>
            <a:r>
              <a:rPr lang="en-US" sz="2800" dirty="0">
                <a:solidFill>
                  <a:srgbClr val="FFFF00"/>
                </a:solidFill>
                <a:sym typeface="Wingdings"/>
              </a:rPr>
              <a:t> + H</a:t>
            </a:r>
            <a:r>
              <a:rPr lang="en-US" sz="2800" baseline="-25000" dirty="0">
                <a:solidFill>
                  <a:srgbClr val="FFFF00"/>
                </a:solidFill>
                <a:sym typeface="Wingdings"/>
              </a:rPr>
              <a:t>2</a:t>
            </a:r>
            <a:r>
              <a:rPr lang="en-US" sz="2800" dirty="0">
                <a:solidFill>
                  <a:srgbClr val="FFFF00"/>
                </a:solidFill>
              </a:rPr>
              <a:t>O </a:t>
            </a:r>
            <a:r>
              <a:rPr lang="en-US" sz="2800" dirty="0">
                <a:solidFill>
                  <a:srgbClr val="FFFF00"/>
                </a:solidFill>
                <a:sym typeface="Wingdings"/>
              </a:rPr>
              <a:t> H</a:t>
            </a:r>
            <a:r>
              <a:rPr lang="en-US" sz="2800" baseline="-25000" dirty="0">
                <a:solidFill>
                  <a:srgbClr val="FFFF00"/>
                </a:solidFill>
                <a:sym typeface="Wingdings"/>
              </a:rPr>
              <a:t>2</a:t>
            </a:r>
            <a:r>
              <a:rPr lang="en-US" sz="2800" dirty="0">
                <a:solidFill>
                  <a:srgbClr val="FFFF00"/>
                </a:solidFill>
                <a:sym typeface="Wingdings"/>
              </a:rPr>
              <a:t>CO</a:t>
            </a:r>
            <a:r>
              <a:rPr lang="en-US" sz="2800" baseline="-25000" dirty="0">
                <a:solidFill>
                  <a:srgbClr val="FFFF00"/>
                </a:solidFill>
                <a:sym typeface="Wingdings"/>
              </a:rPr>
              <a:t>3</a:t>
            </a:r>
            <a:endParaRPr lang="en-US" sz="2800" dirty="0">
              <a:solidFill>
                <a:srgbClr val="FFFF00"/>
              </a:solidFill>
              <a:sym typeface="Wingdings"/>
            </a:endParaRPr>
          </a:p>
        </p:txBody>
      </p:sp>
      <p:sp>
        <p:nvSpPr>
          <p:cNvPr id="10" name="Rectangle 9">
            <a:hlinkClick r:id="rId3" action="ppaction://hlinksldjump"/>
          </p:cNvPr>
          <p:cNvSpPr/>
          <p:nvPr/>
        </p:nvSpPr>
        <p:spPr>
          <a:xfrm>
            <a:off x="6945374" y="4838391"/>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sym typeface="Wingdings"/>
              </a:rPr>
              <a:t> 2HCl</a:t>
            </a:r>
            <a:r>
              <a:rPr lang="en-US" sz="2800" dirty="0">
                <a:solidFill>
                  <a:srgbClr val="FFFF00"/>
                </a:solidFill>
              </a:rPr>
              <a:t> </a:t>
            </a:r>
            <a:r>
              <a:rPr lang="en-US" sz="2800" dirty="0">
                <a:solidFill>
                  <a:srgbClr val="FFFF00"/>
                </a:solidFill>
                <a:sym typeface="Wingdings"/>
              </a:rPr>
              <a:t> H</a:t>
            </a:r>
            <a:r>
              <a:rPr lang="en-US" sz="2800" baseline="-25000" dirty="0">
                <a:solidFill>
                  <a:srgbClr val="FFFF00"/>
                </a:solidFill>
                <a:sym typeface="Wingdings"/>
              </a:rPr>
              <a:t>2 </a:t>
            </a:r>
            <a:r>
              <a:rPr lang="en-US" sz="2800" dirty="0">
                <a:solidFill>
                  <a:srgbClr val="FFFF00"/>
                </a:solidFill>
                <a:sym typeface="Wingdings"/>
              </a:rPr>
              <a:t>+ Cl</a:t>
            </a:r>
            <a:r>
              <a:rPr lang="en-US" sz="2800" baseline="-25000" dirty="0">
                <a:solidFill>
                  <a:srgbClr val="FFFF00"/>
                </a:solidFill>
                <a:sym typeface="Wingdings"/>
              </a:rPr>
              <a:t>2</a:t>
            </a:r>
            <a:endParaRPr lang="en-US" sz="2800" dirty="0">
              <a:solidFill>
                <a:srgbClr val="FFFF00"/>
              </a:solidFill>
              <a:sym typeface="Wingdings"/>
            </a:endParaRPr>
          </a:p>
        </p:txBody>
      </p:sp>
      <p:sp>
        <p:nvSpPr>
          <p:cNvPr id="11" name="Rectangle 10">
            <a:hlinkClick r:id="rId3" action="ppaction://hlinksldjump"/>
          </p:cNvPr>
          <p:cNvSpPr/>
          <p:nvPr/>
        </p:nvSpPr>
        <p:spPr>
          <a:xfrm>
            <a:off x="6945374" y="3207704"/>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FF00"/>
                </a:solidFill>
                <a:sym typeface="Wingdings"/>
              </a:rPr>
              <a:t> </a:t>
            </a:r>
            <a:r>
              <a:rPr lang="en-US" sz="2800" dirty="0">
                <a:solidFill>
                  <a:srgbClr val="FFFF00"/>
                </a:solidFill>
                <a:sym typeface="Wingdings"/>
              </a:rPr>
              <a:t>C</a:t>
            </a:r>
            <a:r>
              <a:rPr lang="en-US" sz="2800" baseline="-25000" dirty="0">
                <a:solidFill>
                  <a:srgbClr val="FFFF00"/>
                </a:solidFill>
                <a:sym typeface="Wingdings"/>
              </a:rPr>
              <a:t>2</a:t>
            </a:r>
            <a:r>
              <a:rPr lang="en-US" sz="2800" dirty="0">
                <a:solidFill>
                  <a:srgbClr val="FFFF00"/>
                </a:solidFill>
                <a:sym typeface="Wingdings"/>
              </a:rPr>
              <a:t>H</a:t>
            </a:r>
            <a:r>
              <a:rPr lang="en-US" sz="2800" baseline="-25000" dirty="0">
                <a:solidFill>
                  <a:srgbClr val="FFFF00"/>
                </a:solidFill>
                <a:sym typeface="Wingdings"/>
              </a:rPr>
              <a:t>8</a:t>
            </a:r>
            <a:r>
              <a:rPr lang="en-US" sz="2800" dirty="0">
                <a:solidFill>
                  <a:srgbClr val="FFFF00"/>
                </a:solidFill>
              </a:rPr>
              <a:t> </a:t>
            </a:r>
            <a:r>
              <a:rPr lang="en-US" sz="2800" dirty="0">
                <a:solidFill>
                  <a:srgbClr val="FFFF00"/>
                </a:solidFill>
                <a:sym typeface="Wingdings"/>
              </a:rPr>
              <a:t>+ O</a:t>
            </a:r>
            <a:r>
              <a:rPr lang="en-US" sz="2800" baseline="-25000" dirty="0">
                <a:solidFill>
                  <a:srgbClr val="FFFF00"/>
                </a:solidFill>
                <a:sym typeface="Wingdings"/>
              </a:rPr>
              <a:t>2 </a:t>
            </a:r>
            <a:r>
              <a:rPr lang="en-US" sz="2800" dirty="0">
                <a:solidFill>
                  <a:srgbClr val="FFFF00"/>
                </a:solidFill>
                <a:sym typeface="Wingdings"/>
              </a:rPr>
              <a:t> 2CO</a:t>
            </a:r>
            <a:r>
              <a:rPr lang="en-US" sz="2800" baseline="-25000" dirty="0">
                <a:solidFill>
                  <a:srgbClr val="FFFF00"/>
                </a:solidFill>
                <a:sym typeface="Wingdings"/>
              </a:rPr>
              <a:t>2 </a:t>
            </a:r>
            <a:r>
              <a:rPr lang="en-US" sz="2800" dirty="0">
                <a:solidFill>
                  <a:srgbClr val="FFFF00"/>
                </a:solidFill>
                <a:sym typeface="Wingdings"/>
              </a:rPr>
              <a:t>+ 4H</a:t>
            </a:r>
            <a:r>
              <a:rPr lang="en-US" sz="2800" baseline="-25000" dirty="0">
                <a:solidFill>
                  <a:srgbClr val="FFFF00"/>
                </a:solidFill>
                <a:sym typeface="Wingdings"/>
              </a:rPr>
              <a:t>2</a:t>
            </a:r>
            <a:r>
              <a:rPr lang="en-US" sz="2800" dirty="0">
                <a:solidFill>
                  <a:srgbClr val="FFFF00"/>
                </a:solidFill>
                <a:sym typeface="Wingdings"/>
              </a:rPr>
              <a:t>O</a:t>
            </a:r>
          </a:p>
        </p:txBody>
      </p:sp>
      <p:sp>
        <p:nvSpPr>
          <p:cNvPr id="12" name="Title 1"/>
          <p:cNvSpPr txBox="1">
            <a:spLocks/>
          </p:cNvSpPr>
          <p:nvPr/>
        </p:nvSpPr>
        <p:spPr>
          <a:xfrm>
            <a:off x="0" y="380"/>
            <a:ext cx="10515600" cy="66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2">
                    <a:lumMod val="50000"/>
                  </a:schemeClr>
                </a:solidFill>
              </a:rPr>
              <a:t>Single Displacement Reactions</a:t>
            </a:r>
          </a:p>
        </p:txBody>
      </p:sp>
    </p:spTree>
    <p:extLst>
      <p:ext uri="{BB962C8B-B14F-4D97-AF65-F5344CB8AC3E}">
        <p14:creationId xmlns:p14="http://schemas.microsoft.com/office/powerpoint/2010/main" val="194535885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5400" dirty="0">
                <a:solidFill>
                  <a:srgbClr val="00B050"/>
                </a:solidFill>
              </a:rPr>
              <a:t>Correct</a:t>
            </a:r>
          </a:p>
        </p:txBody>
      </p:sp>
      <p:sp>
        <p:nvSpPr>
          <p:cNvPr id="3" name="Content Placeholder 2"/>
          <p:cNvSpPr>
            <a:spLocks noGrp="1"/>
          </p:cNvSpPr>
          <p:nvPr>
            <p:ph idx="1"/>
          </p:nvPr>
        </p:nvSpPr>
        <p:spPr>
          <a:xfrm>
            <a:off x="838200" y="1503336"/>
            <a:ext cx="10515600" cy="4673627"/>
          </a:xfrm>
        </p:spPr>
        <p:txBody>
          <a:bodyPr/>
          <a:lstStyle/>
          <a:p>
            <a:pPr marL="0" indent="0">
              <a:buNone/>
            </a:pPr>
            <a:r>
              <a:rPr lang="en-US" dirty="0"/>
              <a:t>In the reaction:</a:t>
            </a:r>
          </a:p>
          <a:p>
            <a:pPr marL="0" indent="0" algn="ctr">
              <a:buNone/>
            </a:pPr>
            <a:r>
              <a:rPr lang="en-US" sz="3200" dirty="0">
                <a:solidFill>
                  <a:srgbClr val="7030A0"/>
                </a:solidFill>
                <a:sym typeface="Wingdings"/>
              </a:rPr>
              <a:t>2Fe + 6NaBr</a:t>
            </a:r>
            <a:r>
              <a:rPr lang="en-US" sz="3200" dirty="0">
                <a:solidFill>
                  <a:srgbClr val="7030A0"/>
                </a:solidFill>
              </a:rPr>
              <a:t> </a:t>
            </a:r>
            <a:r>
              <a:rPr lang="en-US" sz="3200" dirty="0">
                <a:solidFill>
                  <a:srgbClr val="7030A0"/>
                </a:solidFill>
                <a:sym typeface="Wingdings"/>
              </a:rPr>
              <a:t> 2FeBr</a:t>
            </a:r>
            <a:r>
              <a:rPr lang="en-US" sz="3200" baseline="-25000" dirty="0">
                <a:solidFill>
                  <a:srgbClr val="7030A0"/>
                </a:solidFill>
                <a:sym typeface="Wingdings"/>
              </a:rPr>
              <a:t>3 </a:t>
            </a:r>
            <a:r>
              <a:rPr lang="en-US" sz="3200" dirty="0">
                <a:solidFill>
                  <a:srgbClr val="7030A0"/>
                </a:solidFill>
                <a:sym typeface="Wingdings"/>
              </a:rPr>
              <a:t>+ 6 Na </a:t>
            </a:r>
          </a:p>
          <a:p>
            <a:pPr marL="0" indent="0">
              <a:buNone/>
            </a:pPr>
            <a:r>
              <a:rPr lang="en-US" dirty="0">
                <a:sym typeface="Wingdings"/>
              </a:rPr>
              <a:t>The Fe displaces the Na from the reactant compound (</a:t>
            </a:r>
            <a:r>
              <a:rPr lang="en-US" dirty="0" err="1">
                <a:sym typeface="Wingdings"/>
              </a:rPr>
              <a:t>NaBr</a:t>
            </a:r>
            <a:r>
              <a:rPr lang="en-US" dirty="0">
                <a:sym typeface="Wingdings"/>
              </a:rPr>
              <a:t>) to form the product FeBr</a:t>
            </a:r>
            <a:r>
              <a:rPr lang="en-US" baseline="-25000" dirty="0">
                <a:sym typeface="Wingdings"/>
              </a:rPr>
              <a:t>3</a:t>
            </a:r>
            <a:r>
              <a:rPr lang="en-US" dirty="0">
                <a:sym typeface="Wingdings"/>
              </a:rPr>
              <a:t>:</a:t>
            </a:r>
            <a:r>
              <a:rPr lang="en-US" baseline="-25000" dirty="0">
                <a:sym typeface="Wingdings"/>
              </a:rPr>
              <a:t> </a:t>
            </a:r>
          </a:p>
          <a:p>
            <a:pPr marL="0" indent="0" algn="ctr">
              <a:buNone/>
            </a:pPr>
            <a:r>
              <a:rPr lang="en-US" dirty="0">
                <a:solidFill>
                  <a:srgbClr val="7030A0"/>
                </a:solidFill>
                <a:sym typeface="Wingdings"/>
              </a:rPr>
              <a:t>2Fe + 6NaBr</a:t>
            </a:r>
            <a:r>
              <a:rPr lang="en-US" dirty="0">
                <a:solidFill>
                  <a:srgbClr val="7030A0"/>
                </a:solidFill>
              </a:rPr>
              <a:t> </a:t>
            </a:r>
            <a:r>
              <a:rPr lang="en-US" dirty="0">
                <a:solidFill>
                  <a:srgbClr val="7030A0"/>
                </a:solidFill>
                <a:sym typeface="Wingdings"/>
              </a:rPr>
              <a:t> 2FeBr</a:t>
            </a:r>
            <a:r>
              <a:rPr lang="en-US" baseline="-25000" dirty="0">
                <a:solidFill>
                  <a:srgbClr val="7030A0"/>
                </a:solidFill>
                <a:sym typeface="Wingdings"/>
              </a:rPr>
              <a:t>3 </a:t>
            </a:r>
            <a:r>
              <a:rPr lang="en-US" dirty="0">
                <a:solidFill>
                  <a:srgbClr val="7030A0"/>
                </a:solidFill>
                <a:sym typeface="Wingdings"/>
              </a:rPr>
              <a:t>+ 6 Na </a:t>
            </a:r>
          </a:p>
          <a:p>
            <a:pPr marL="0" indent="0">
              <a:buNone/>
            </a:pPr>
            <a:endParaRPr lang="en-US" baseline="-25000" dirty="0">
              <a:sym typeface="Wingdings"/>
            </a:endParaRPr>
          </a:p>
          <a:p>
            <a:endParaRPr lang="en-US" dirty="0"/>
          </a:p>
        </p:txBody>
      </p:sp>
      <p:sp>
        <p:nvSpPr>
          <p:cNvPr id="4" name="Rectangle 3">
            <a:hlinkClick r:id="" action="ppaction://hlinkshowjump?jump=nextslide"/>
          </p:cNvPr>
          <p:cNvSpPr/>
          <p:nvPr/>
        </p:nvSpPr>
        <p:spPr>
          <a:xfrm>
            <a:off x="3910414" y="5597939"/>
            <a:ext cx="4371170" cy="97436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rgbClr val="FFFF00"/>
                </a:solidFill>
                <a:sym typeface="Wingdings"/>
              </a:rPr>
              <a:t>Double Displacement Reactions</a:t>
            </a:r>
          </a:p>
        </p:txBody>
      </p:sp>
      <p:sp>
        <p:nvSpPr>
          <p:cNvPr id="5" name="TextBox 4"/>
          <p:cNvSpPr txBox="1"/>
          <p:nvPr/>
        </p:nvSpPr>
        <p:spPr>
          <a:xfrm>
            <a:off x="838200" y="4001294"/>
            <a:ext cx="10515599" cy="1384995"/>
          </a:xfrm>
          <a:prstGeom prst="rect">
            <a:avLst/>
          </a:prstGeom>
          <a:noFill/>
        </p:spPr>
        <p:txBody>
          <a:bodyPr wrap="square" rtlCol="0">
            <a:spAutoFit/>
          </a:bodyPr>
          <a:lstStyle/>
          <a:p>
            <a:r>
              <a:rPr lang="en-US" sz="2800" dirty="0"/>
              <a:t>The next type of reaction we will explore is similar to a single displacement reaction and is known as a </a:t>
            </a:r>
            <a:r>
              <a:rPr lang="en-US" sz="2800" b="1" dirty="0"/>
              <a:t>double</a:t>
            </a:r>
            <a:r>
              <a:rPr lang="en-US" sz="2800" dirty="0"/>
              <a:t> displacement reaction.  Can you guess what this reaction looks like based on its name?</a:t>
            </a:r>
          </a:p>
        </p:txBody>
      </p:sp>
      <p:sp>
        <p:nvSpPr>
          <p:cNvPr id="6" name="Arc 5"/>
          <p:cNvSpPr/>
          <p:nvPr/>
        </p:nvSpPr>
        <p:spPr>
          <a:xfrm>
            <a:off x="4277532" y="3210621"/>
            <a:ext cx="883404" cy="498480"/>
          </a:xfrm>
          <a:prstGeom prst="arc">
            <a:avLst>
              <a:gd name="adj1" fmla="val 10660180"/>
              <a:gd name="adj2" fmla="val 446613"/>
            </a:avLst>
          </a:prstGeom>
          <a:ln w="31750">
            <a:solidFill>
              <a:srgbClr val="FF0000"/>
            </a:solidFill>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itle 1"/>
          <p:cNvSpPr txBox="1">
            <a:spLocks/>
          </p:cNvSpPr>
          <p:nvPr/>
        </p:nvSpPr>
        <p:spPr>
          <a:xfrm>
            <a:off x="0" y="380"/>
            <a:ext cx="10515600" cy="66611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800" dirty="0">
                <a:solidFill>
                  <a:schemeClr val="accent2">
                    <a:lumMod val="50000"/>
                  </a:schemeClr>
                </a:solidFill>
              </a:rPr>
              <a:t>Single Displacement Reactions</a:t>
            </a:r>
          </a:p>
        </p:txBody>
      </p:sp>
      <p:pic>
        <p:nvPicPr>
          <p:cNvPr id="8" name="Recorded Sound">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duotone>
              <a:prstClr val="black"/>
              <a:srgbClr val="FF0000">
                <a:tint val="45000"/>
                <a:satMod val="400000"/>
              </a:srgbClr>
            </a:duotone>
          </a:blip>
          <a:stretch>
            <a:fillRect/>
          </a:stretch>
        </p:blipFill>
        <p:spPr>
          <a:xfrm>
            <a:off x="11599182" y="380"/>
            <a:ext cx="487363" cy="487363"/>
          </a:xfrm>
          <a:prstGeom prst="rect">
            <a:avLst/>
          </a:prstGeom>
        </p:spPr>
      </p:pic>
      <p:sp>
        <p:nvSpPr>
          <p:cNvPr id="9" name="TextBox 8"/>
          <p:cNvSpPr txBox="1"/>
          <p:nvPr/>
        </p:nvSpPr>
        <p:spPr>
          <a:xfrm>
            <a:off x="9752480" y="62009"/>
            <a:ext cx="1571199" cy="369332"/>
          </a:xfrm>
          <a:prstGeom prst="rect">
            <a:avLst/>
          </a:prstGeom>
          <a:noFill/>
        </p:spPr>
        <p:txBody>
          <a:bodyPr wrap="none" rtlCol="0">
            <a:spAutoFit/>
          </a:bodyPr>
          <a:lstStyle/>
          <a:p>
            <a:r>
              <a:rPr lang="en-CA" dirty="0">
                <a:solidFill>
                  <a:srgbClr val="FF0000"/>
                </a:solidFill>
              </a:rPr>
              <a:t>Click for audio</a:t>
            </a:r>
          </a:p>
        </p:txBody>
      </p:sp>
      <p:cxnSp>
        <p:nvCxnSpPr>
          <p:cNvPr id="10" name="Straight Arrow Connector 9"/>
          <p:cNvCxnSpPr/>
          <p:nvPr/>
        </p:nvCxnSpPr>
        <p:spPr>
          <a:xfrm>
            <a:off x="11236595" y="240201"/>
            <a:ext cx="262100" cy="0"/>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76999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1482" fill="hold"/>
                                        <p:tgtEl>
                                          <p:spTgt spid="8"/>
                                        </p:tgtEl>
                                      </p:cBhvr>
                                    </p:cmd>
                                  </p:childTnLst>
                                </p:cTn>
                              </p:par>
                            </p:childTnLst>
                          </p:cTn>
                        </p:par>
                      </p:childTnLst>
                    </p:cTn>
                  </p:par>
                </p:childTnLst>
              </p:cTn>
              <p:nextCondLst>
                <p:cond evt="onClick" delay="0">
                  <p:tgtEl>
                    <p:spTgt spid="8"/>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3011</TotalTime>
  <Words>1052</Words>
  <Application>Microsoft Office PowerPoint</Application>
  <PresentationFormat>Widescreen</PresentationFormat>
  <Paragraphs>109</Paragraphs>
  <Slides>17</Slides>
  <Notes>1</Notes>
  <HiddenSlides>0</HiddenSlides>
  <MMClips>13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Calibri Light</vt:lpstr>
      <vt:lpstr>Wingdings</vt:lpstr>
      <vt:lpstr>Office Theme</vt:lpstr>
      <vt:lpstr>Types of Chemical Reactions: Single &amp; Double Displacement Reactions</vt:lpstr>
      <vt:lpstr>PowerPoint Presentation</vt:lpstr>
      <vt:lpstr>Single Displacement Reactions</vt:lpstr>
      <vt:lpstr>PowerPoint Presentation</vt:lpstr>
      <vt:lpstr>PowerPoint Presentation</vt:lpstr>
      <vt:lpstr>PowerPoint Presentation</vt:lpstr>
      <vt:lpstr>PowerPoint Presentation</vt:lpstr>
      <vt:lpstr>Incorrect.  Try again:</vt:lpstr>
      <vt:lpstr>Correct</vt:lpstr>
      <vt:lpstr>Double Displacement Reactions</vt:lpstr>
      <vt:lpstr>Double Displacement Reactions</vt:lpstr>
      <vt:lpstr>PowerPoint Presentation</vt:lpstr>
      <vt:lpstr>PowerPoint Presentation</vt:lpstr>
      <vt:lpstr>PowerPoint Presentation</vt:lpstr>
      <vt:lpstr>Incorrect.  Try again:</vt:lpstr>
      <vt:lpstr>Correct</vt:lpstr>
      <vt:lpstr>Success!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Z</dc:title>
  <dc:creator>Eli Fogle</dc:creator>
  <cp:lastModifiedBy>Media Guru</cp:lastModifiedBy>
  <cp:revision>39</cp:revision>
  <cp:lastPrinted>2016-08-24T14:34:48Z</cp:lastPrinted>
  <dcterms:created xsi:type="dcterms:W3CDTF">2016-04-20T14:13:09Z</dcterms:created>
  <dcterms:modified xsi:type="dcterms:W3CDTF">2016-08-24T18:30:52Z</dcterms:modified>
</cp:coreProperties>
</file>