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24"/>
  </p:notesMasterIdLst>
  <p:sldIdLst>
    <p:sldId id="256" r:id="rId2"/>
    <p:sldId id="257" r:id="rId3"/>
    <p:sldId id="258" r:id="rId4"/>
    <p:sldId id="260" r:id="rId5"/>
    <p:sldId id="261" r:id="rId6"/>
    <p:sldId id="262" r:id="rId7"/>
    <p:sldId id="284" r:id="rId8"/>
    <p:sldId id="285" r:id="rId9"/>
    <p:sldId id="286" r:id="rId10"/>
    <p:sldId id="268" r:id="rId11"/>
    <p:sldId id="269" r:id="rId12"/>
    <p:sldId id="275" r:id="rId13"/>
    <p:sldId id="288" r:id="rId14"/>
    <p:sldId id="270" r:id="rId15"/>
    <p:sldId id="271" r:id="rId16"/>
    <p:sldId id="272" r:id="rId17"/>
    <p:sldId id="274" r:id="rId18"/>
    <p:sldId id="289" r:id="rId19"/>
    <p:sldId id="279" r:id="rId20"/>
    <p:sldId id="280" r:id="rId21"/>
    <p:sldId id="281" r:id="rId22"/>
    <p:sldId id="282"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p:restoredTop sz="94410" autoAdjust="0"/>
  </p:normalViewPr>
  <p:slideViewPr>
    <p:cSldViewPr snapToGrid="0" snapToObjects="1">
      <p:cViewPr varScale="1">
        <p:scale>
          <a:sx n="82" d="100"/>
          <a:sy n="82" d="100"/>
        </p:scale>
        <p:origin x="68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DBF66-B889-284C-A436-604AC0021BE2}" type="datetimeFigureOut">
              <a:rPr lang="en-US" smtClean="0"/>
              <a:t>8/24/2016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00412-811D-914F-B402-0F248B1E5DA6}" type="slidenum">
              <a:rPr lang="en-US" smtClean="0"/>
              <a:t>‹#›</a:t>
            </a:fld>
            <a:endParaRPr lang="en-US"/>
          </a:p>
        </p:txBody>
      </p:sp>
    </p:spTree>
    <p:extLst>
      <p:ext uri="{BB962C8B-B14F-4D97-AF65-F5344CB8AC3E}">
        <p14:creationId xmlns:p14="http://schemas.microsoft.com/office/powerpoint/2010/main" val="20371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1</a:t>
            </a:fld>
            <a:endParaRPr lang="en-US"/>
          </a:p>
        </p:txBody>
      </p:sp>
    </p:spTree>
    <p:extLst>
      <p:ext uri="{BB962C8B-B14F-4D97-AF65-F5344CB8AC3E}">
        <p14:creationId xmlns:p14="http://schemas.microsoft.com/office/powerpoint/2010/main" val="580527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10</a:t>
            </a:fld>
            <a:endParaRPr lang="en-US"/>
          </a:p>
        </p:txBody>
      </p:sp>
    </p:spTree>
    <p:extLst>
      <p:ext uri="{BB962C8B-B14F-4D97-AF65-F5344CB8AC3E}">
        <p14:creationId xmlns:p14="http://schemas.microsoft.com/office/powerpoint/2010/main" val="3631105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11</a:t>
            </a:fld>
            <a:endParaRPr lang="en-US"/>
          </a:p>
        </p:txBody>
      </p:sp>
    </p:spTree>
    <p:extLst>
      <p:ext uri="{BB962C8B-B14F-4D97-AF65-F5344CB8AC3E}">
        <p14:creationId xmlns:p14="http://schemas.microsoft.com/office/powerpoint/2010/main" val="138872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12</a:t>
            </a:fld>
            <a:endParaRPr lang="en-US"/>
          </a:p>
        </p:txBody>
      </p:sp>
    </p:spTree>
    <p:extLst>
      <p:ext uri="{BB962C8B-B14F-4D97-AF65-F5344CB8AC3E}">
        <p14:creationId xmlns:p14="http://schemas.microsoft.com/office/powerpoint/2010/main" val="3085245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13</a:t>
            </a:fld>
            <a:endParaRPr lang="en-US"/>
          </a:p>
        </p:txBody>
      </p:sp>
    </p:spTree>
    <p:extLst>
      <p:ext uri="{BB962C8B-B14F-4D97-AF65-F5344CB8AC3E}">
        <p14:creationId xmlns:p14="http://schemas.microsoft.com/office/powerpoint/2010/main" val="192879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14</a:t>
            </a:fld>
            <a:endParaRPr lang="en-US"/>
          </a:p>
        </p:txBody>
      </p:sp>
    </p:spTree>
    <p:extLst>
      <p:ext uri="{BB962C8B-B14F-4D97-AF65-F5344CB8AC3E}">
        <p14:creationId xmlns:p14="http://schemas.microsoft.com/office/powerpoint/2010/main" val="68841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15</a:t>
            </a:fld>
            <a:endParaRPr lang="en-US"/>
          </a:p>
        </p:txBody>
      </p:sp>
    </p:spTree>
    <p:extLst>
      <p:ext uri="{BB962C8B-B14F-4D97-AF65-F5344CB8AC3E}">
        <p14:creationId xmlns:p14="http://schemas.microsoft.com/office/powerpoint/2010/main" val="2190179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16</a:t>
            </a:fld>
            <a:endParaRPr lang="en-US"/>
          </a:p>
        </p:txBody>
      </p:sp>
    </p:spTree>
    <p:extLst>
      <p:ext uri="{BB962C8B-B14F-4D97-AF65-F5344CB8AC3E}">
        <p14:creationId xmlns:p14="http://schemas.microsoft.com/office/powerpoint/2010/main" val="374808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17</a:t>
            </a:fld>
            <a:endParaRPr lang="en-US"/>
          </a:p>
        </p:txBody>
      </p:sp>
    </p:spTree>
    <p:extLst>
      <p:ext uri="{BB962C8B-B14F-4D97-AF65-F5344CB8AC3E}">
        <p14:creationId xmlns:p14="http://schemas.microsoft.com/office/powerpoint/2010/main" val="2562736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18</a:t>
            </a:fld>
            <a:endParaRPr lang="en-US"/>
          </a:p>
        </p:txBody>
      </p:sp>
    </p:spTree>
    <p:extLst>
      <p:ext uri="{BB962C8B-B14F-4D97-AF65-F5344CB8AC3E}">
        <p14:creationId xmlns:p14="http://schemas.microsoft.com/office/powerpoint/2010/main" val="606643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19</a:t>
            </a:fld>
            <a:endParaRPr lang="en-US"/>
          </a:p>
        </p:txBody>
      </p:sp>
    </p:spTree>
    <p:extLst>
      <p:ext uri="{BB962C8B-B14F-4D97-AF65-F5344CB8AC3E}">
        <p14:creationId xmlns:p14="http://schemas.microsoft.com/office/powerpoint/2010/main" val="375441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2</a:t>
            </a:fld>
            <a:endParaRPr lang="en-US"/>
          </a:p>
        </p:txBody>
      </p:sp>
    </p:spTree>
    <p:extLst>
      <p:ext uri="{BB962C8B-B14F-4D97-AF65-F5344CB8AC3E}">
        <p14:creationId xmlns:p14="http://schemas.microsoft.com/office/powerpoint/2010/main" val="767106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20</a:t>
            </a:fld>
            <a:endParaRPr lang="en-US"/>
          </a:p>
        </p:txBody>
      </p:sp>
    </p:spTree>
    <p:extLst>
      <p:ext uri="{BB962C8B-B14F-4D97-AF65-F5344CB8AC3E}">
        <p14:creationId xmlns:p14="http://schemas.microsoft.com/office/powerpoint/2010/main" val="4121427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21</a:t>
            </a:fld>
            <a:endParaRPr lang="en-US"/>
          </a:p>
        </p:txBody>
      </p:sp>
    </p:spTree>
    <p:extLst>
      <p:ext uri="{BB962C8B-B14F-4D97-AF65-F5344CB8AC3E}">
        <p14:creationId xmlns:p14="http://schemas.microsoft.com/office/powerpoint/2010/main" val="4089641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22</a:t>
            </a:fld>
            <a:endParaRPr lang="en-US"/>
          </a:p>
        </p:txBody>
      </p:sp>
    </p:spTree>
    <p:extLst>
      <p:ext uri="{BB962C8B-B14F-4D97-AF65-F5344CB8AC3E}">
        <p14:creationId xmlns:p14="http://schemas.microsoft.com/office/powerpoint/2010/main" val="14674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3</a:t>
            </a:fld>
            <a:endParaRPr lang="en-US"/>
          </a:p>
        </p:txBody>
      </p:sp>
    </p:spTree>
    <p:extLst>
      <p:ext uri="{BB962C8B-B14F-4D97-AF65-F5344CB8AC3E}">
        <p14:creationId xmlns:p14="http://schemas.microsoft.com/office/powerpoint/2010/main" val="96216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4</a:t>
            </a:fld>
            <a:endParaRPr lang="en-US"/>
          </a:p>
        </p:txBody>
      </p:sp>
    </p:spTree>
    <p:extLst>
      <p:ext uri="{BB962C8B-B14F-4D97-AF65-F5344CB8AC3E}">
        <p14:creationId xmlns:p14="http://schemas.microsoft.com/office/powerpoint/2010/main" val="338087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5</a:t>
            </a:fld>
            <a:endParaRPr lang="en-US"/>
          </a:p>
        </p:txBody>
      </p:sp>
    </p:spTree>
    <p:extLst>
      <p:ext uri="{BB962C8B-B14F-4D97-AF65-F5344CB8AC3E}">
        <p14:creationId xmlns:p14="http://schemas.microsoft.com/office/powerpoint/2010/main" val="386446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6</a:t>
            </a:fld>
            <a:endParaRPr lang="en-US"/>
          </a:p>
        </p:txBody>
      </p:sp>
    </p:spTree>
    <p:extLst>
      <p:ext uri="{BB962C8B-B14F-4D97-AF65-F5344CB8AC3E}">
        <p14:creationId xmlns:p14="http://schemas.microsoft.com/office/powerpoint/2010/main" val="196682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7</a:t>
            </a:fld>
            <a:endParaRPr lang="en-US"/>
          </a:p>
        </p:txBody>
      </p:sp>
    </p:spTree>
    <p:extLst>
      <p:ext uri="{BB962C8B-B14F-4D97-AF65-F5344CB8AC3E}">
        <p14:creationId xmlns:p14="http://schemas.microsoft.com/office/powerpoint/2010/main" val="3422084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8</a:t>
            </a:fld>
            <a:endParaRPr lang="en-US"/>
          </a:p>
        </p:txBody>
      </p:sp>
    </p:spTree>
    <p:extLst>
      <p:ext uri="{BB962C8B-B14F-4D97-AF65-F5344CB8AC3E}">
        <p14:creationId xmlns:p14="http://schemas.microsoft.com/office/powerpoint/2010/main" val="189369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2300412-811D-914F-B402-0F248B1E5DA6}" type="slidenum">
              <a:rPr lang="en-US" smtClean="0"/>
              <a:t>9</a:t>
            </a:fld>
            <a:endParaRPr lang="en-US"/>
          </a:p>
        </p:txBody>
      </p:sp>
    </p:spTree>
    <p:extLst>
      <p:ext uri="{BB962C8B-B14F-4D97-AF65-F5344CB8AC3E}">
        <p14:creationId xmlns:p14="http://schemas.microsoft.com/office/powerpoint/2010/main" val="2649296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3927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461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840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7960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21268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72F8A4FC-3E8E-2344-BD0D-E067F3D0C283}" type="datetimeFigureOut">
              <a:rPr lang="en-US" smtClean="0"/>
              <a:t>8/24/2016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2259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72F8A4FC-3E8E-2344-BD0D-E067F3D0C283}" type="datetimeFigureOut">
              <a:rPr lang="en-US" smtClean="0"/>
              <a:t>8/24/2016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38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72F8A4FC-3E8E-2344-BD0D-E067F3D0C283}" type="datetimeFigureOut">
              <a:rPr lang="en-US" smtClean="0"/>
              <a:t>8/24/2016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88021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A4FC-3E8E-2344-BD0D-E067F3D0C283}" type="datetimeFigureOut">
              <a:rPr lang="en-US" smtClean="0"/>
              <a:t>8/24/2016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60152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8/24/2016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584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8/24/2016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08991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A4FC-3E8E-2344-BD0D-E067F3D0C283}" type="datetimeFigureOut">
              <a:rPr lang="en-US" smtClean="0"/>
              <a:t>8/24/2016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5DCE-FE9A-F347-9CFD-4415B78264A0}" type="slidenum">
              <a:rPr lang="en-US" smtClean="0"/>
              <a:t>‹#›</a:t>
            </a:fld>
            <a:endParaRPr lang="en-US"/>
          </a:p>
        </p:txBody>
      </p:sp>
    </p:spTree>
    <p:extLst>
      <p:ext uri="{BB962C8B-B14F-4D97-AF65-F5344CB8AC3E}">
        <p14:creationId xmlns:p14="http://schemas.microsoft.com/office/powerpoint/2010/main" val="5401800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gif"/><Relationship Id="rId5" Type="http://schemas.openxmlformats.org/officeDocument/2006/relationships/image" Target="../media/image8.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0.tif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1.gi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2.tiff"/><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954" y="1730559"/>
            <a:ext cx="5978769" cy="3256206"/>
          </a:xfrm>
        </p:spPr>
        <p:txBody>
          <a:bodyPr>
            <a:normAutofit fontScale="90000"/>
          </a:bodyPr>
          <a:lstStyle/>
          <a:p>
            <a:r>
              <a:rPr lang="en-US" dirty="0"/>
              <a:t>Types of Chemical Reactions: Synthesis </a:t>
            </a:r>
            <a:r>
              <a:rPr lang="en-US"/>
              <a:t>&amp; Decomposition Reactions</a:t>
            </a:r>
            <a:endParaRPr lang="en-US" dirty="0"/>
          </a:p>
        </p:txBody>
      </p:sp>
      <p:pic>
        <p:nvPicPr>
          <p:cNvPr id="4" name="Picture 3"/>
          <p:cNvPicPr>
            <a:picLocks noChangeAspect="1"/>
          </p:cNvPicPr>
          <p:nvPr/>
        </p:nvPicPr>
        <p:blipFill>
          <a:blip r:embed="rId5"/>
          <a:stretch>
            <a:fillRect/>
          </a:stretch>
        </p:blipFill>
        <p:spPr>
          <a:xfrm>
            <a:off x="6724418" y="967154"/>
            <a:ext cx="4797824" cy="5064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60" y="6154617"/>
            <a:ext cx="1534920" cy="63304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rgbClr val="FF0000">
                <a:tint val="45000"/>
                <a:satMod val="400000"/>
              </a:srgbClr>
            </a:duotone>
          </a:blip>
          <a:stretch>
            <a:fillRect/>
          </a:stretch>
        </p:blipFill>
        <p:spPr>
          <a:xfrm>
            <a:off x="6266299" y="6222067"/>
            <a:ext cx="487363" cy="487363"/>
          </a:xfrm>
          <a:prstGeom prst="rect">
            <a:avLst/>
          </a:prstGeom>
        </p:spPr>
      </p:pic>
      <p:sp>
        <p:nvSpPr>
          <p:cNvPr id="7" name="TextBox 6"/>
          <p:cNvSpPr txBox="1"/>
          <p:nvPr/>
        </p:nvSpPr>
        <p:spPr>
          <a:xfrm>
            <a:off x="3349690" y="6281082"/>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9" name="Straight Arrow Connector 8"/>
          <p:cNvCxnSpPr/>
          <p:nvPr/>
        </p:nvCxnSpPr>
        <p:spPr>
          <a:xfrm>
            <a:off x="5938882" y="6465748"/>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76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a:t>Decomposition </a:t>
            </a:r>
            <a:r>
              <a:rPr lang="en-US" dirty="0"/>
              <a:t>Reactions</a:t>
            </a:r>
          </a:p>
        </p:txBody>
      </p:sp>
      <p:sp>
        <p:nvSpPr>
          <p:cNvPr id="3" name="Content Placeholder 2"/>
          <p:cNvSpPr>
            <a:spLocks noGrp="1"/>
          </p:cNvSpPr>
          <p:nvPr>
            <p:ph idx="1"/>
          </p:nvPr>
        </p:nvSpPr>
        <p:spPr>
          <a:xfrm>
            <a:off x="838200" y="1361281"/>
            <a:ext cx="10515600" cy="4351338"/>
          </a:xfrm>
        </p:spPr>
        <p:txBody>
          <a:bodyPr/>
          <a:lstStyle/>
          <a:p>
            <a:pPr marL="0" indent="0">
              <a:buNone/>
            </a:pPr>
            <a:r>
              <a:rPr lang="en-US" dirty="0"/>
              <a:t>In a decomposition reaction, one large reactant compound breaks down (or decomposes) into two or more smaller substances.  A decomposition reaction is the opposite of a synthesis reaction.  Using this information, try to write a general formula for a decomposition reaction before clicking the button below.  </a:t>
            </a:r>
          </a:p>
        </p:txBody>
      </p:sp>
      <p:sp>
        <p:nvSpPr>
          <p:cNvPr id="4" name="Rectangle 3">
            <a:hlinkClick r:id="" action="ppaction://hlinkshowjump?jump=nextslide"/>
          </p:cNvPr>
          <p:cNvSpPr/>
          <p:nvPr/>
        </p:nvSpPr>
        <p:spPr>
          <a:xfrm>
            <a:off x="6333391" y="4290646"/>
            <a:ext cx="4463563" cy="11677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Click for the General Formula for a Decomposition Reaction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62150" y="3997603"/>
            <a:ext cx="3247292" cy="201981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11600572" y="102333"/>
            <a:ext cx="487363" cy="487363"/>
          </a:xfrm>
          <a:prstGeom prst="rect">
            <a:avLst/>
          </a:prstGeom>
        </p:spPr>
      </p:pic>
      <p:sp>
        <p:nvSpPr>
          <p:cNvPr id="7" name="TextBox 6"/>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8" name="Straight Arrow Connector 7"/>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28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79219"/>
            <a:ext cx="10515600" cy="4351338"/>
          </a:xfrm>
        </p:spPr>
        <p:txBody>
          <a:bodyPr>
            <a:normAutofit/>
          </a:bodyPr>
          <a:lstStyle/>
          <a:p>
            <a:pPr marL="0" indent="0">
              <a:buNone/>
            </a:pPr>
            <a:r>
              <a:rPr lang="en-US" dirty="0"/>
              <a:t>In a decomposition reaction, one large reactant compound breaks down (or decomposes) into two or more smaller substances. The general formula for a decomposition reaction can be written as follows:</a:t>
            </a:r>
          </a:p>
          <a:p>
            <a:pPr marL="0" indent="0">
              <a:buNone/>
            </a:pPr>
            <a:endParaRPr lang="en-US" sz="3600" b="1" dirty="0">
              <a:solidFill>
                <a:srgbClr val="7030A0"/>
              </a:solidFill>
              <a:sym typeface="Wingdings"/>
            </a:endParaRPr>
          </a:p>
          <a:p>
            <a:pPr marL="0" indent="0">
              <a:buNone/>
            </a:pPr>
            <a:endParaRPr lang="en-US" dirty="0"/>
          </a:p>
          <a:p>
            <a:pPr marL="0" indent="0">
              <a:buNone/>
            </a:pPr>
            <a:r>
              <a:rPr lang="en-US" dirty="0"/>
              <a:t>Where the compound AB is the reactant which decomposes into the products A and B.  </a:t>
            </a:r>
          </a:p>
        </p:txBody>
      </p:sp>
      <p:sp>
        <p:nvSpPr>
          <p:cNvPr id="6" name="Rectangle 5">
            <a:hlinkClick r:id="" action="ppaction://hlinkshowjump?jump=nextslide"/>
          </p:cNvPr>
          <p:cNvSpPr/>
          <p:nvPr/>
        </p:nvSpPr>
        <p:spPr>
          <a:xfrm>
            <a:off x="4343399" y="5630557"/>
            <a:ext cx="3692769"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More on Decomposition Reactions</a:t>
            </a:r>
          </a:p>
        </p:txBody>
      </p:sp>
      <p:pic>
        <p:nvPicPr>
          <p:cNvPr id="4" name="Picture 3"/>
          <p:cNvPicPr>
            <a:picLocks noChangeAspect="1"/>
          </p:cNvPicPr>
          <p:nvPr/>
        </p:nvPicPr>
        <p:blipFill>
          <a:blip r:embed="rId5"/>
          <a:stretch>
            <a:fillRect/>
          </a:stretch>
        </p:blipFill>
        <p:spPr>
          <a:xfrm>
            <a:off x="4097580" y="2546051"/>
            <a:ext cx="4302002" cy="106840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840" y="4402828"/>
            <a:ext cx="2392320" cy="956928"/>
          </a:xfrm>
          <a:prstGeom prst="rect">
            <a:avLst/>
          </a:prstGeom>
        </p:spPr>
      </p:pic>
      <p:sp>
        <p:nvSpPr>
          <p:cNvPr id="8"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rgbClr val="FF0000">
                <a:tint val="45000"/>
                <a:satMod val="400000"/>
              </a:srgbClr>
            </a:duotone>
          </a:blip>
          <a:stretch>
            <a:fillRect/>
          </a:stretch>
        </p:blipFill>
        <p:spPr>
          <a:xfrm>
            <a:off x="11610299" y="89754"/>
            <a:ext cx="487363" cy="487363"/>
          </a:xfrm>
          <a:prstGeom prst="rect">
            <a:avLst/>
          </a:prstGeom>
        </p:spPr>
      </p:pic>
      <p:sp>
        <p:nvSpPr>
          <p:cNvPr id="13" name="TextBox 12"/>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14" name="Straight Arrow Connector 13"/>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68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9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dirty="0"/>
              <a:t>Reactants in a decomposition reaction can decompose into simple elements, more complex compounds or combinations of the two.  </a:t>
            </a:r>
          </a:p>
          <a:p>
            <a:pPr marL="0" indent="0">
              <a:buNone/>
            </a:pPr>
            <a:r>
              <a:rPr lang="en-US" dirty="0"/>
              <a:t>For example, simple ionic compounds often decompose into their more simple elemental forms.   Potassium chloride (</a:t>
            </a:r>
            <a:r>
              <a:rPr lang="en-US" dirty="0" err="1"/>
              <a:t>KCl</a:t>
            </a:r>
            <a:r>
              <a:rPr lang="en-US" dirty="0"/>
              <a:t>) decomposes into solid potassium (K) and chloride gas (Cl</a:t>
            </a:r>
            <a:r>
              <a:rPr lang="en-US" baseline="-25000" dirty="0"/>
              <a:t>2</a:t>
            </a:r>
            <a:r>
              <a:rPr lang="en-US" dirty="0"/>
              <a:t>) when electricity is used to provide energy.  Write the balanced reaction equation for this reaction.   </a:t>
            </a:r>
            <a:endParaRPr lang="en-US" baseline="-25000" dirty="0"/>
          </a:p>
        </p:txBody>
      </p:sp>
      <p:sp>
        <p:nvSpPr>
          <p:cNvPr id="4" name="Rectangle 3">
            <a:hlinkClick r:id="" action="ppaction://hlinkshowjump?jump=nextslide"/>
          </p:cNvPr>
          <p:cNvSpPr/>
          <p:nvPr/>
        </p:nvSpPr>
        <p:spPr>
          <a:xfrm>
            <a:off x="3956538" y="3637783"/>
            <a:ext cx="4519247"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rPr>
              <a:t>Decomposition of </a:t>
            </a:r>
            <a:r>
              <a:rPr lang="en-US" sz="3200" dirty="0" err="1">
                <a:solidFill>
                  <a:srgbClr val="FFFF00"/>
                </a:solidFill>
              </a:rPr>
              <a:t>KCl</a:t>
            </a:r>
            <a:endParaRPr lang="en-US" sz="3200" dirty="0">
              <a:solidFill>
                <a:srgbClr val="FFFF00"/>
              </a:solidFill>
            </a:endParaRPr>
          </a:p>
        </p:txBody>
      </p:sp>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600572" y="89754"/>
            <a:ext cx="487363" cy="487363"/>
          </a:xfrm>
          <a:prstGeom prst="rect">
            <a:avLst/>
          </a:prstGeom>
        </p:spPr>
      </p:pic>
      <p:sp>
        <p:nvSpPr>
          <p:cNvPr id="7" name="TextBox 6"/>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8" name="Straight Arrow Connector 7"/>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02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dirty="0"/>
              <a:t>Reactants in a decomposition reaction can decompose into simple elements, more complex compounds or combinations of the two.  For example, potassium chloride (</a:t>
            </a:r>
            <a:r>
              <a:rPr lang="en-US" dirty="0" err="1"/>
              <a:t>KCl</a:t>
            </a:r>
            <a:r>
              <a:rPr lang="en-US" dirty="0"/>
              <a:t>) decomposes into solid potassium and chloride gas when electricity is used to provide energy. </a:t>
            </a:r>
          </a:p>
          <a:p>
            <a:pPr marL="0" indent="0" algn="ctr">
              <a:buNone/>
            </a:pPr>
            <a:r>
              <a:rPr lang="en-US" sz="3600" dirty="0">
                <a:solidFill>
                  <a:srgbClr val="FF0000"/>
                </a:solidFill>
              </a:rPr>
              <a:t>2KCl</a:t>
            </a:r>
            <a:r>
              <a:rPr lang="en-US" sz="3600" baseline="-25000" dirty="0">
                <a:solidFill>
                  <a:srgbClr val="FF0000"/>
                </a:solidFill>
              </a:rPr>
              <a:t> (s)</a:t>
            </a:r>
            <a:r>
              <a:rPr lang="en-US" sz="3600" dirty="0">
                <a:solidFill>
                  <a:srgbClr val="FF0000"/>
                </a:solidFill>
                <a:sym typeface="Wingdings"/>
              </a:rPr>
              <a:t> 2K </a:t>
            </a:r>
            <a:r>
              <a:rPr lang="en-US" sz="3600" baseline="-25000" dirty="0">
                <a:solidFill>
                  <a:srgbClr val="FF0000"/>
                </a:solidFill>
                <a:sym typeface="Wingdings"/>
              </a:rPr>
              <a:t>(s)</a:t>
            </a:r>
            <a:r>
              <a:rPr lang="en-US" sz="3600" dirty="0">
                <a:solidFill>
                  <a:srgbClr val="FF0000"/>
                </a:solidFill>
                <a:sym typeface="Wingdings"/>
              </a:rPr>
              <a:t> + Cl</a:t>
            </a:r>
            <a:r>
              <a:rPr lang="en-US" sz="3600" baseline="-25000" dirty="0">
                <a:solidFill>
                  <a:srgbClr val="FF0000"/>
                </a:solidFill>
                <a:sym typeface="Wingdings"/>
              </a:rPr>
              <a:t>2 (g)</a:t>
            </a:r>
          </a:p>
          <a:p>
            <a:pPr marL="0" indent="0">
              <a:buNone/>
            </a:pPr>
            <a:r>
              <a:rPr lang="en-US" dirty="0">
                <a:sym typeface="Wingdings"/>
              </a:rPr>
              <a:t>Other decomposition reactions involve the breakdown of reactants into both elements and compounds, such as the decomposition of potassium chlorate (KClO</a:t>
            </a:r>
            <a:r>
              <a:rPr lang="en-US" baseline="-25000" dirty="0">
                <a:sym typeface="Wingdings"/>
              </a:rPr>
              <a:t>3</a:t>
            </a:r>
            <a:r>
              <a:rPr lang="en-US" dirty="0">
                <a:sym typeface="Wingdings"/>
              </a:rPr>
              <a:t>) into potassium chloride (</a:t>
            </a:r>
            <a:r>
              <a:rPr lang="en-US" dirty="0" err="1">
                <a:sym typeface="Wingdings"/>
              </a:rPr>
              <a:t>KCl</a:t>
            </a:r>
            <a:r>
              <a:rPr lang="en-US" dirty="0">
                <a:sym typeface="Wingdings"/>
              </a:rPr>
              <a:t> </a:t>
            </a:r>
            <a:r>
              <a:rPr lang="en-US" baseline="-25000" dirty="0">
                <a:sym typeface="Wingdings"/>
              </a:rPr>
              <a:t>(s)</a:t>
            </a:r>
            <a:r>
              <a:rPr lang="en-US" dirty="0">
                <a:sym typeface="Wingdings"/>
              </a:rPr>
              <a:t>) and oxygen gas (O</a:t>
            </a:r>
            <a:r>
              <a:rPr lang="en-US" baseline="-25000" dirty="0">
                <a:sym typeface="Wingdings"/>
              </a:rPr>
              <a:t>2 (g)</a:t>
            </a:r>
            <a:r>
              <a:rPr lang="en-US" dirty="0">
                <a:sym typeface="Wingdings"/>
              </a:rPr>
              <a:t>)  </a:t>
            </a:r>
            <a:endParaRPr lang="en-US" dirty="0"/>
          </a:p>
        </p:txBody>
      </p:sp>
      <p:sp>
        <p:nvSpPr>
          <p:cNvPr id="4" name="Rectangle 3">
            <a:hlinkClick r:id="" action="ppaction://hlinkshowjump?jump=nextslide"/>
          </p:cNvPr>
          <p:cNvSpPr/>
          <p:nvPr/>
        </p:nvSpPr>
        <p:spPr>
          <a:xfrm>
            <a:off x="4217437" y="5033963"/>
            <a:ext cx="3694922"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More Decomposition Reactions</a:t>
            </a:r>
          </a:p>
        </p:txBody>
      </p:sp>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620027" y="380"/>
            <a:ext cx="487363" cy="487363"/>
          </a:xfrm>
          <a:prstGeom prst="rect">
            <a:avLst/>
          </a:prstGeom>
        </p:spPr>
      </p:pic>
      <p:sp>
        <p:nvSpPr>
          <p:cNvPr id="6" name="TextBox 5"/>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7" name="Straight Arrow Connector 6"/>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521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Decomposition reactions are used in many types of explosives such as TNT.  Typically, for a decomposition reaction to occur, energy is needed to get the reaction started, this is why, for example, for a stick of TNT to explode a fuse must be lit.  This fuse provides the energy to allow the decomposition reaction to begin, resulting in a flaming explosion.</a:t>
            </a:r>
          </a:p>
          <a:p>
            <a:pPr marL="0" indent="0">
              <a:buNone/>
            </a:pPr>
            <a:endParaRPr lang="en-US" dirty="0"/>
          </a:p>
          <a:p>
            <a:endParaRPr lang="en-US" dirty="0"/>
          </a:p>
        </p:txBody>
      </p:sp>
      <p:sp>
        <p:nvSpPr>
          <p:cNvPr id="4" name="Rectangle 3">
            <a:hlinkClick r:id="" action="ppaction://hlinkshowjump?jump=nextslide"/>
          </p:cNvPr>
          <p:cNvSpPr/>
          <p:nvPr/>
        </p:nvSpPr>
        <p:spPr>
          <a:xfrm>
            <a:off x="4255477" y="5347969"/>
            <a:ext cx="4431323"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Pharaoh’s Serpent – Decomposition Reaction</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3561" y="2613443"/>
            <a:ext cx="4059115" cy="2524770"/>
          </a:xfrm>
          <a:prstGeom prst="rect">
            <a:avLst/>
          </a:prstGeom>
        </p:spPr>
      </p:pic>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11676185" y="89754"/>
            <a:ext cx="487363" cy="487363"/>
          </a:xfrm>
          <a:prstGeom prst="rect">
            <a:avLst/>
          </a:prstGeom>
        </p:spPr>
      </p:pic>
      <p:sp>
        <p:nvSpPr>
          <p:cNvPr id="8" name="TextBox 7"/>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9" name="Straight Arrow Connector 8"/>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04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90738" cy="4351338"/>
          </a:xfrm>
        </p:spPr>
        <p:txBody>
          <a:bodyPr/>
          <a:lstStyle/>
          <a:p>
            <a:pPr marL="0" indent="0">
              <a:buNone/>
            </a:pPr>
            <a:r>
              <a:rPr lang="en-US" dirty="0"/>
              <a:t>A good example of a decomposition reaction is commonly referred to as the pharaoh’s serpent reaction in which a white powder made up of mercury </a:t>
            </a:r>
            <a:r>
              <a:rPr lang="en-US" dirty="0" err="1"/>
              <a:t>thiocyanate</a:t>
            </a:r>
            <a:r>
              <a:rPr lang="en-US" dirty="0"/>
              <a:t> is ignited resulting in a visually stunning decomposition reaction.  </a:t>
            </a:r>
          </a:p>
        </p:txBody>
      </p:sp>
      <p:sp>
        <p:nvSpPr>
          <p:cNvPr id="4" name="Rectangle 3">
            <a:hlinkClick r:id="" action="ppaction://hlinkshowjump?jump=nextslide"/>
          </p:cNvPr>
          <p:cNvSpPr/>
          <p:nvPr/>
        </p:nvSpPr>
        <p:spPr>
          <a:xfrm>
            <a:off x="3956538" y="2469178"/>
            <a:ext cx="4360985" cy="11884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Click to view the Pharaoh’s Serpent Reaction</a:t>
            </a:r>
          </a:p>
        </p:txBody>
      </p:sp>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620027" y="45068"/>
            <a:ext cx="487363" cy="487363"/>
          </a:xfrm>
          <a:prstGeom prst="rect">
            <a:avLst/>
          </a:prstGeom>
        </p:spPr>
      </p:pic>
      <p:sp>
        <p:nvSpPr>
          <p:cNvPr id="6" name="TextBox 5"/>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7" name="Straight Arrow Connector 6"/>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510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90738" cy="4351338"/>
          </a:xfrm>
        </p:spPr>
        <p:txBody>
          <a:bodyPr/>
          <a:lstStyle/>
          <a:p>
            <a:pPr marL="0" indent="0">
              <a:buNone/>
            </a:pPr>
            <a:r>
              <a:rPr lang="en-US" dirty="0"/>
              <a:t>A good example of a decomposition reaction is commonly referred to as the pharaoh’s serpent reaction in which a white powder made up of mercury </a:t>
            </a:r>
            <a:r>
              <a:rPr lang="en-US" dirty="0" err="1"/>
              <a:t>thiocyanate</a:t>
            </a:r>
            <a:r>
              <a:rPr lang="en-US" dirty="0"/>
              <a:t> is ignited resulting in a visually stunning decomposition reaction.  </a:t>
            </a:r>
          </a:p>
        </p:txBody>
      </p:sp>
      <p:sp>
        <p:nvSpPr>
          <p:cNvPr id="4" name="Rectangle 3">
            <a:hlinkClick r:id="" action="ppaction://hlinkshowjump?jump=nextslide"/>
          </p:cNvPr>
          <p:cNvSpPr/>
          <p:nvPr/>
        </p:nvSpPr>
        <p:spPr>
          <a:xfrm>
            <a:off x="4402112" y="5429736"/>
            <a:ext cx="3387776" cy="11884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Click for the Reaction Equation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378" y="2450763"/>
            <a:ext cx="4197245" cy="2619080"/>
          </a:xfrm>
          <a:prstGeom prst="rect">
            <a:avLst/>
          </a:prstGeom>
        </p:spPr>
      </p:pic>
      <p:sp>
        <p:nvSpPr>
          <p:cNvPr id="6"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11610299" y="89755"/>
            <a:ext cx="487363" cy="487363"/>
          </a:xfrm>
          <a:prstGeom prst="rect">
            <a:avLst/>
          </a:prstGeom>
        </p:spPr>
      </p:pic>
      <p:sp>
        <p:nvSpPr>
          <p:cNvPr id="7" name="TextBox 6"/>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8" name="Straight Arrow Connector 7"/>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210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90738" cy="4351338"/>
          </a:xfrm>
        </p:spPr>
        <p:txBody>
          <a:bodyPr/>
          <a:lstStyle/>
          <a:p>
            <a:pPr marL="0" indent="0">
              <a:buNone/>
            </a:pPr>
            <a:r>
              <a:rPr lang="en-US" dirty="0"/>
              <a:t>In the pharaoh’s serpent reaction the large, complex molecule mercury thiocyanate, (Hg(SCN)</a:t>
            </a:r>
            <a:r>
              <a:rPr lang="en-US" baseline="-25000" dirty="0"/>
              <a:t>2 </a:t>
            </a:r>
            <a:r>
              <a:rPr lang="en-US" dirty="0"/>
              <a:t>) decomposes into carbon nitride (C</a:t>
            </a:r>
            <a:r>
              <a:rPr lang="en-US" baseline="-25000" dirty="0"/>
              <a:t>3</a:t>
            </a:r>
            <a:r>
              <a:rPr lang="en-US" dirty="0"/>
              <a:t>N</a:t>
            </a:r>
            <a:r>
              <a:rPr lang="en-US" baseline="-25000" dirty="0"/>
              <a:t>4</a:t>
            </a:r>
            <a:r>
              <a:rPr lang="en-US" dirty="0"/>
              <a:t>), mercury sulfide (</a:t>
            </a:r>
            <a:r>
              <a:rPr lang="en-US" dirty="0" err="1"/>
              <a:t>HgS</a:t>
            </a:r>
            <a:r>
              <a:rPr lang="en-US" dirty="0"/>
              <a:t>) and carbon disulfide (CS</a:t>
            </a:r>
            <a:r>
              <a:rPr lang="en-US" baseline="-25000" dirty="0"/>
              <a:t>2</a:t>
            </a:r>
            <a:r>
              <a:rPr lang="en-US" dirty="0"/>
              <a:t>) when energy is provided in the form of a flame or spark.  Try to write the balanced equation for this reaction on your own, then click the button below to view it. </a:t>
            </a:r>
          </a:p>
        </p:txBody>
      </p:sp>
      <p:sp>
        <p:nvSpPr>
          <p:cNvPr id="4" name="Rectangle 3">
            <a:hlinkClick r:id="" action="ppaction://hlinkshowjump?jump=nextslide"/>
          </p:cNvPr>
          <p:cNvSpPr/>
          <p:nvPr/>
        </p:nvSpPr>
        <p:spPr>
          <a:xfrm>
            <a:off x="4458261" y="2953836"/>
            <a:ext cx="341232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Pharaoh’s Serpent Reaction Equation</a:t>
            </a:r>
          </a:p>
        </p:txBody>
      </p:sp>
      <p:sp>
        <p:nvSpPr>
          <p:cNvPr id="6"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599268" y="87371"/>
            <a:ext cx="487363" cy="487363"/>
          </a:xfrm>
          <a:prstGeom prst="rect">
            <a:avLst/>
          </a:prstGeom>
        </p:spPr>
      </p:pic>
      <p:sp>
        <p:nvSpPr>
          <p:cNvPr id="8" name="TextBox 7"/>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9" name="Straight Arrow Connector 8"/>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754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90738" cy="4351338"/>
          </a:xfrm>
        </p:spPr>
        <p:txBody>
          <a:bodyPr/>
          <a:lstStyle/>
          <a:p>
            <a:pPr marL="0" indent="0">
              <a:buNone/>
            </a:pPr>
            <a:r>
              <a:rPr lang="en-US" dirty="0"/>
              <a:t>In the pharaoh’s serpent reaction the large, complex molecule mercury </a:t>
            </a:r>
            <a:r>
              <a:rPr lang="en-US" dirty="0" err="1"/>
              <a:t>thocyanate</a:t>
            </a:r>
            <a:r>
              <a:rPr lang="en-US" dirty="0"/>
              <a:t>, (Hg(SCN)</a:t>
            </a:r>
            <a:r>
              <a:rPr lang="en-US" baseline="-25000" dirty="0"/>
              <a:t>2 </a:t>
            </a:r>
            <a:r>
              <a:rPr lang="en-US" dirty="0"/>
              <a:t>) decomposes into carbon nitride (C</a:t>
            </a:r>
            <a:r>
              <a:rPr lang="en-US" baseline="-25000" dirty="0"/>
              <a:t>3</a:t>
            </a:r>
            <a:r>
              <a:rPr lang="en-US" dirty="0"/>
              <a:t>N</a:t>
            </a:r>
            <a:r>
              <a:rPr lang="en-US" baseline="-25000" dirty="0"/>
              <a:t>4</a:t>
            </a:r>
            <a:r>
              <a:rPr lang="en-US" dirty="0"/>
              <a:t>), mercury sulfide (</a:t>
            </a:r>
            <a:r>
              <a:rPr lang="en-US" dirty="0" err="1"/>
              <a:t>HgS</a:t>
            </a:r>
            <a:r>
              <a:rPr lang="en-US" dirty="0"/>
              <a:t>) and carbon disulfide (CS</a:t>
            </a:r>
            <a:r>
              <a:rPr lang="en-US" baseline="-25000" dirty="0"/>
              <a:t>2</a:t>
            </a:r>
            <a:r>
              <a:rPr lang="en-US" dirty="0"/>
              <a:t>) when energy is provided in the form of a flame or spark.  Try to write the balanced equation for this reaction on your own, then click the button below to view it. </a:t>
            </a:r>
          </a:p>
        </p:txBody>
      </p:sp>
      <p:sp>
        <p:nvSpPr>
          <p:cNvPr id="4" name="Rectangle 3">
            <a:hlinkClick r:id="" action="ppaction://hlinkshowjump?jump=nextslide"/>
          </p:cNvPr>
          <p:cNvSpPr/>
          <p:nvPr/>
        </p:nvSpPr>
        <p:spPr>
          <a:xfrm>
            <a:off x="4542236" y="5174521"/>
            <a:ext cx="341232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Test Your Understanding</a:t>
            </a:r>
          </a:p>
        </p:txBody>
      </p:sp>
      <p:sp>
        <p:nvSpPr>
          <p:cNvPr id="2" name="Rectangle 1"/>
          <p:cNvSpPr/>
          <p:nvPr/>
        </p:nvSpPr>
        <p:spPr>
          <a:xfrm>
            <a:off x="3110448" y="2856720"/>
            <a:ext cx="6689652" cy="707886"/>
          </a:xfrm>
          <a:prstGeom prst="rect">
            <a:avLst/>
          </a:prstGeom>
        </p:spPr>
        <p:txBody>
          <a:bodyPr wrap="none">
            <a:spAutoFit/>
          </a:bodyPr>
          <a:lstStyle/>
          <a:p>
            <a:r>
              <a:rPr lang="is-IS" sz="4000" dirty="0">
                <a:solidFill>
                  <a:srgbClr val="FF0000"/>
                </a:solidFill>
              </a:rPr>
              <a:t>2Hg(SCN)</a:t>
            </a:r>
            <a:r>
              <a:rPr lang="is-IS" sz="4000" baseline="-25000" dirty="0">
                <a:solidFill>
                  <a:srgbClr val="FF0000"/>
                </a:solidFill>
              </a:rPr>
              <a:t>2</a:t>
            </a:r>
            <a:r>
              <a:rPr lang="is-IS" sz="4000" dirty="0">
                <a:solidFill>
                  <a:srgbClr val="FF0000"/>
                </a:solidFill>
              </a:rPr>
              <a:t> → 2HgS + CS</a:t>
            </a:r>
            <a:r>
              <a:rPr lang="is-IS" sz="4000" baseline="-25000" dirty="0">
                <a:solidFill>
                  <a:srgbClr val="FF0000"/>
                </a:solidFill>
              </a:rPr>
              <a:t>2</a:t>
            </a:r>
            <a:r>
              <a:rPr lang="is-IS" sz="4000" dirty="0">
                <a:solidFill>
                  <a:srgbClr val="FF0000"/>
                </a:solidFill>
              </a:rPr>
              <a:t> + C</a:t>
            </a:r>
            <a:r>
              <a:rPr lang="is-IS" sz="4000" baseline="-25000" dirty="0">
                <a:solidFill>
                  <a:srgbClr val="FF0000"/>
                </a:solidFill>
              </a:rPr>
              <a:t>3</a:t>
            </a:r>
            <a:r>
              <a:rPr lang="is-IS" sz="4000" dirty="0">
                <a:solidFill>
                  <a:srgbClr val="FF0000"/>
                </a:solidFill>
              </a:rPr>
              <a:t>N</a:t>
            </a:r>
            <a:r>
              <a:rPr lang="is-IS" sz="4000" baseline="-25000" dirty="0">
                <a:solidFill>
                  <a:srgbClr val="FF0000"/>
                </a:solidFill>
              </a:rPr>
              <a:t>4</a:t>
            </a:r>
            <a:endParaRPr lang="en-US" sz="4000" dirty="0">
              <a:solidFill>
                <a:srgbClr val="FF0000"/>
              </a:solidFill>
            </a:endParaRPr>
          </a:p>
        </p:txBody>
      </p:sp>
      <p:sp>
        <p:nvSpPr>
          <p:cNvPr id="5" name="TextBox 4"/>
          <p:cNvSpPr txBox="1"/>
          <p:nvPr/>
        </p:nvSpPr>
        <p:spPr>
          <a:xfrm>
            <a:off x="653850" y="3974349"/>
            <a:ext cx="11189100" cy="954107"/>
          </a:xfrm>
          <a:prstGeom prst="rect">
            <a:avLst/>
          </a:prstGeom>
          <a:noFill/>
        </p:spPr>
        <p:txBody>
          <a:bodyPr wrap="square" rtlCol="0">
            <a:spAutoFit/>
          </a:bodyPr>
          <a:lstStyle/>
          <a:p>
            <a:r>
              <a:rPr lang="en-US" sz="2800" dirty="0"/>
              <a:t>You should notice in this </a:t>
            </a:r>
            <a:r>
              <a:rPr lang="en-US" sz="2800"/>
              <a:t>reaction equation, </a:t>
            </a:r>
            <a:r>
              <a:rPr lang="en-US" sz="2800" dirty="0"/>
              <a:t>one large molecule decomposes into several smaller substances, identifying it as a decomposition reaction.</a:t>
            </a:r>
          </a:p>
        </p:txBody>
      </p:sp>
      <p:sp>
        <p:nvSpPr>
          <p:cNvPr id="6"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sp>
        <p:nvSpPr>
          <p:cNvPr id="8" name="TextBox 7"/>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9" name="Straight Arrow Connector 8"/>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599268" y="44100"/>
            <a:ext cx="487363" cy="487363"/>
          </a:xfrm>
          <a:prstGeom prst="rect">
            <a:avLst/>
          </a:prstGeom>
        </p:spPr>
      </p:pic>
    </p:spTree>
    <p:extLst>
      <p:ext uri="{BB962C8B-B14F-4D97-AF65-F5344CB8AC3E}">
        <p14:creationId xmlns:p14="http://schemas.microsoft.com/office/powerpoint/2010/main" val="1180255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2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sz="4000" dirty="0">
                <a:sym typeface="Wingdings"/>
              </a:rPr>
              <a:t>Test your understanding: </a:t>
            </a:r>
          </a:p>
          <a:p>
            <a:pPr marL="0" indent="0">
              <a:buNone/>
            </a:pPr>
            <a:r>
              <a:rPr lang="en-US" sz="3600" dirty="0">
                <a:solidFill>
                  <a:srgbClr val="00B050"/>
                </a:solidFill>
                <a:sym typeface="Wingdings"/>
              </a:rPr>
              <a:t>Which of the following reactions is a decomposition reaction?</a:t>
            </a:r>
            <a:r>
              <a:rPr lang="en-US" sz="3600" dirty="0">
                <a:solidFill>
                  <a:srgbClr val="FF0000"/>
                </a:solidFill>
                <a:sym typeface="Wingdings"/>
              </a:rPr>
              <a:t>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3" action="ppaction://hlinksldjump"/>
          </p:cNvPr>
          <p:cNvSpPr/>
          <p:nvPr/>
        </p:nvSpPr>
        <p:spPr>
          <a:xfrm>
            <a:off x="6929876" y="4419937"/>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2HCl</a:t>
            </a:r>
            <a:r>
              <a:rPr lang="en-US" sz="2800" dirty="0">
                <a:solidFill>
                  <a:srgbClr val="FFFF00"/>
                </a:solidFill>
              </a:rPr>
              <a:t> </a:t>
            </a:r>
            <a:r>
              <a:rPr lang="en-US" sz="2800" dirty="0">
                <a:solidFill>
                  <a:srgbClr val="FFFF00"/>
                </a:solidFill>
                <a:sym typeface="Wingdings"/>
              </a:rPr>
              <a:t> H</a:t>
            </a:r>
            <a:r>
              <a:rPr lang="en-US" sz="2800" baseline="-25000" dirty="0">
                <a:solidFill>
                  <a:srgbClr val="FFFF00"/>
                </a:solidFill>
                <a:sym typeface="Wingdings"/>
              </a:rPr>
              <a:t>2 </a:t>
            </a:r>
            <a:r>
              <a:rPr lang="en-US" sz="2800" dirty="0">
                <a:solidFill>
                  <a:srgbClr val="FFFF00"/>
                </a:solidFill>
                <a:sym typeface="Wingdings"/>
              </a:rPr>
              <a:t>+ Cl</a:t>
            </a:r>
            <a:r>
              <a:rPr lang="en-US" sz="2800" baseline="-25000" dirty="0">
                <a:solidFill>
                  <a:srgbClr val="FFFF00"/>
                </a:solidFill>
                <a:sym typeface="Wingdings"/>
              </a:rPr>
              <a:t>2</a:t>
            </a:r>
            <a:endParaRPr lang="en-US" sz="2800" dirty="0">
              <a:solidFill>
                <a:srgbClr val="FFFF00"/>
              </a:solidFill>
              <a:sym typeface="Wingdings"/>
            </a:endParaRPr>
          </a:p>
        </p:txBody>
      </p:sp>
      <p:sp>
        <p:nvSpPr>
          <p:cNvPr id="2" name="Rectangle 1">
            <a:hlinkClick r:id="" action="ppaction://hlinkshowjump?jump=nextslide"/>
          </p:cNvPr>
          <p:cNvSpPr/>
          <p:nvPr/>
        </p:nvSpPr>
        <p:spPr>
          <a:xfrm>
            <a:off x="1008762" y="4419938"/>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2Al + 3Br</a:t>
            </a:r>
            <a:r>
              <a:rPr lang="en-US" sz="2800" baseline="-25000" dirty="0">
                <a:solidFill>
                  <a:srgbClr val="FFFF00"/>
                </a:solidFill>
                <a:sym typeface="Wingdings"/>
              </a:rPr>
              <a:t>2</a:t>
            </a:r>
            <a:r>
              <a:rPr lang="en-US" sz="2800" dirty="0">
                <a:solidFill>
                  <a:srgbClr val="FFFF00"/>
                </a:solidFill>
              </a:rPr>
              <a:t> </a:t>
            </a:r>
            <a:r>
              <a:rPr lang="en-US" sz="2800">
                <a:solidFill>
                  <a:srgbClr val="FFFF00"/>
                </a:solidFill>
                <a:sym typeface="Wingdings"/>
              </a:rPr>
              <a:t> 2AlBr</a:t>
            </a:r>
            <a:r>
              <a:rPr lang="en-US" sz="2800" baseline="-25000">
                <a:solidFill>
                  <a:srgbClr val="FFFF00"/>
                </a:solidFill>
                <a:sym typeface="Wingdings"/>
              </a:rPr>
              <a:t>2</a:t>
            </a:r>
            <a:endParaRPr lang="en-US" sz="2800" dirty="0">
              <a:solidFill>
                <a:srgbClr val="FFFF00"/>
              </a:solidFill>
              <a:sym typeface="Wingdings"/>
            </a:endParaRPr>
          </a:p>
        </p:txBody>
      </p:sp>
      <p:sp>
        <p:nvSpPr>
          <p:cNvPr id="5" name="Rectangle 4">
            <a:hlinkClick r:id="" action="ppaction://hlinkshowjump?jump=nextslide"/>
          </p:cNvPr>
          <p:cNvSpPr/>
          <p:nvPr/>
        </p:nvSpPr>
        <p:spPr>
          <a:xfrm>
            <a:off x="6929876" y="2789250"/>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err="1">
                <a:solidFill>
                  <a:srgbClr val="FFFF00"/>
                </a:solidFill>
                <a:sym typeface="Wingdings"/>
              </a:rPr>
              <a:t>CaO</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sym typeface="Wingdings"/>
              </a:rPr>
              <a:t>O</a:t>
            </a:r>
            <a:r>
              <a:rPr lang="en-US" sz="2800" dirty="0">
                <a:solidFill>
                  <a:srgbClr val="FFFF00"/>
                </a:solidFill>
              </a:rPr>
              <a:t> </a:t>
            </a:r>
            <a:r>
              <a:rPr lang="en-US" sz="2800" dirty="0">
                <a:solidFill>
                  <a:srgbClr val="FFFF00"/>
                </a:solidFill>
                <a:sym typeface="Wingdings"/>
              </a:rPr>
              <a:t> Ca(OH)</a:t>
            </a:r>
            <a:r>
              <a:rPr lang="en-US" sz="2800" baseline="-25000" dirty="0">
                <a:solidFill>
                  <a:srgbClr val="FFFF00"/>
                </a:solidFill>
                <a:sym typeface="Wingdings"/>
              </a:rPr>
              <a:t>2</a:t>
            </a:r>
            <a:endParaRPr lang="en-US" sz="2800" dirty="0">
              <a:solidFill>
                <a:srgbClr val="FFFF00"/>
              </a:solidFill>
              <a:sym typeface="Wingdings"/>
            </a:endParaRPr>
          </a:p>
        </p:txBody>
      </p:sp>
      <p:sp>
        <p:nvSpPr>
          <p:cNvPr id="6" name="Rectangle 5">
            <a:hlinkClick r:id="" action="ppaction://hlinkshowjump?jump=nextslide"/>
          </p:cNvPr>
          <p:cNvSpPr/>
          <p:nvPr/>
        </p:nvSpPr>
        <p:spPr>
          <a:xfrm>
            <a:off x="1008762" y="278925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P</a:t>
            </a:r>
            <a:r>
              <a:rPr lang="en-US" sz="2800" baseline="-25000" dirty="0">
                <a:solidFill>
                  <a:srgbClr val="FFFF00"/>
                </a:solidFill>
                <a:sym typeface="Wingdings"/>
              </a:rPr>
              <a:t>4</a:t>
            </a:r>
            <a:r>
              <a:rPr lang="en-US" sz="2800" dirty="0">
                <a:solidFill>
                  <a:srgbClr val="FFFF00"/>
                </a:solidFill>
                <a:sym typeface="Wingdings"/>
              </a:rPr>
              <a:t> + 5O</a:t>
            </a:r>
            <a:r>
              <a:rPr lang="en-US" sz="2800" baseline="-25000" dirty="0">
                <a:solidFill>
                  <a:srgbClr val="FFFF00"/>
                </a:solidFill>
                <a:sym typeface="Wingdings"/>
              </a:rPr>
              <a:t>2</a:t>
            </a:r>
            <a:r>
              <a:rPr lang="en-US" sz="2800" dirty="0">
                <a:solidFill>
                  <a:srgbClr val="FFFF00"/>
                </a:solidFill>
              </a:rPr>
              <a:t> </a:t>
            </a:r>
            <a:r>
              <a:rPr lang="en-US" sz="2800" dirty="0">
                <a:solidFill>
                  <a:srgbClr val="FFFF00"/>
                </a:solidFill>
                <a:sym typeface="Wingdings"/>
              </a:rPr>
              <a:t> 2P</a:t>
            </a:r>
            <a:r>
              <a:rPr lang="en-US" sz="2800" baseline="-25000" dirty="0">
                <a:solidFill>
                  <a:srgbClr val="FFFF00"/>
                </a:solidFill>
                <a:sym typeface="Wingdings"/>
              </a:rPr>
              <a:t>2</a:t>
            </a:r>
            <a:r>
              <a:rPr lang="en-US" sz="2800" dirty="0">
                <a:solidFill>
                  <a:srgbClr val="FFFF00"/>
                </a:solidFill>
                <a:sym typeface="Wingdings"/>
              </a:rPr>
              <a:t>O</a:t>
            </a:r>
            <a:r>
              <a:rPr lang="en-US" sz="2800" baseline="-25000" dirty="0">
                <a:solidFill>
                  <a:srgbClr val="FFFF00"/>
                </a:solidFill>
                <a:sym typeface="Wingdings"/>
              </a:rPr>
              <a:t>5</a:t>
            </a:r>
            <a:endParaRPr lang="en-US" sz="2800" dirty="0">
              <a:solidFill>
                <a:srgbClr val="FFFF00"/>
              </a:solidFill>
              <a:sym typeface="Wingdings"/>
            </a:endParaRPr>
          </a:p>
        </p:txBody>
      </p:sp>
      <p:sp>
        <p:nvSpPr>
          <p:cNvPr id="7"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spTree>
    <p:extLst>
      <p:ext uri="{BB962C8B-B14F-4D97-AF65-F5344CB8AC3E}">
        <p14:creationId xmlns:p14="http://schemas.microsoft.com/office/powerpoint/2010/main" val="786129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402"/>
            <a:ext cx="11113477" cy="4351338"/>
          </a:xfrm>
        </p:spPr>
        <p:txBody>
          <a:bodyPr/>
          <a:lstStyle/>
          <a:p>
            <a:pPr marL="0" indent="0">
              <a:buNone/>
            </a:pPr>
            <a:r>
              <a:rPr lang="en-US" dirty="0"/>
              <a:t>There are millions of chemical reactions that are known to occur.  Among these millions of reactions, certain types display similar characteristics.  As a result, chemists are able to group reactions into 4 basic types to help organize these known reactions and to help chemists predict the products of unknown reactions.</a:t>
            </a:r>
          </a:p>
          <a:p>
            <a:pPr marL="0" indent="0">
              <a:buNone/>
            </a:pPr>
            <a:endParaRPr lang="en-US" dirty="0"/>
          </a:p>
        </p:txBody>
      </p:sp>
      <p:sp>
        <p:nvSpPr>
          <p:cNvPr id="4" name="Rectangle 3">
            <a:hlinkClick r:id="" action="ppaction://hlinkshowjump?jump=nextslide"/>
          </p:cNvPr>
          <p:cNvSpPr/>
          <p:nvPr/>
        </p:nvSpPr>
        <p:spPr>
          <a:xfrm>
            <a:off x="4469026" y="5903926"/>
            <a:ext cx="3112477" cy="7521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Click to learn about synthesis reactions</a:t>
            </a:r>
          </a:p>
        </p:txBody>
      </p:sp>
      <p:pic>
        <p:nvPicPr>
          <p:cNvPr id="8" name="Picture 7"/>
          <p:cNvPicPr>
            <a:picLocks noChangeAspect="1"/>
          </p:cNvPicPr>
          <p:nvPr/>
        </p:nvPicPr>
        <p:blipFill>
          <a:blip r:embed="rId5"/>
          <a:stretch>
            <a:fillRect/>
          </a:stretch>
        </p:blipFill>
        <p:spPr>
          <a:xfrm>
            <a:off x="3418935" y="2464866"/>
            <a:ext cx="6878118" cy="3439060"/>
          </a:xfrm>
          <a:prstGeom prst="rect">
            <a:avLst/>
          </a:prstGeom>
        </p:spPr>
      </p:pic>
      <p:sp>
        <p:nvSpPr>
          <p:cNvPr id="9" name="TextBox 8"/>
          <p:cNvSpPr txBox="1"/>
          <p:nvPr/>
        </p:nvSpPr>
        <p:spPr>
          <a:xfrm>
            <a:off x="1160579" y="2867083"/>
            <a:ext cx="2497016" cy="400110"/>
          </a:xfrm>
          <a:prstGeom prst="rect">
            <a:avLst/>
          </a:prstGeom>
          <a:solidFill>
            <a:srgbClr val="FF0000"/>
          </a:solidFill>
        </p:spPr>
        <p:txBody>
          <a:bodyPr wrap="square" rtlCol="0">
            <a:spAutoFit/>
          </a:bodyPr>
          <a:lstStyle/>
          <a:p>
            <a:pPr algn="ctr"/>
            <a:r>
              <a:rPr lang="en-US" sz="2000" dirty="0">
                <a:solidFill>
                  <a:schemeClr val="bg1"/>
                </a:solidFill>
              </a:rPr>
              <a:t>Synthesis</a:t>
            </a:r>
          </a:p>
        </p:txBody>
      </p:sp>
      <p:sp>
        <p:nvSpPr>
          <p:cNvPr id="10" name="TextBox 9"/>
          <p:cNvSpPr txBox="1"/>
          <p:nvPr/>
        </p:nvSpPr>
        <p:spPr>
          <a:xfrm>
            <a:off x="1160579" y="3609333"/>
            <a:ext cx="2497015" cy="400110"/>
          </a:xfrm>
          <a:prstGeom prst="rect">
            <a:avLst/>
          </a:prstGeom>
          <a:solidFill>
            <a:schemeClr val="accent5"/>
          </a:solidFill>
        </p:spPr>
        <p:txBody>
          <a:bodyPr wrap="square" rtlCol="0">
            <a:spAutoFit/>
          </a:bodyPr>
          <a:lstStyle/>
          <a:p>
            <a:pPr algn="ctr"/>
            <a:r>
              <a:rPr lang="en-US" sz="2000" dirty="0">
                <a:solidFill>
                  <a:schemeClr val="bg1"/>
                </a:solidFill>
              </a:rPr>
              <a:t>Decomposition</a:t>
            </a:r>
          </a:p>
        </p:txBody>
      </p:sp>
      <p:sp>
        <p:nvSpPr>
          <p:cNvPr id="11" name="TextBox 10"/>
          <p:cNvSpPr txBox="1"/>
          <p:nvPr/>
        </p:nvSpPr>
        <p:spPr>
          <a:xfrm>
            <a:off x="1160579" y="4356627"/>
            <a:ext cx="2497016" cy="400107"/>
          </a:xfrm>
          <a:prstGeom prst="rect">
            <a:avLst/>
          </a:prstGeom>
          <a:solidFill>
            <a:schemeClr val="accent5"/>
          </a:solidFill>
        </p:spPr>
        <p:txBody>
          <a:bodyPr wrap="square" rtlCol="0">
            <a:spAutoFit/>
          </a:bodyPr>
          <a:lstStyle/>
          <a:p>
            <a:pPr algn="ctr"/>
            <a:r>
              <a:rPr lang="en-US" sz="2000" dirty="0">
                <a:solidFill>
                  <a:schemeClr val="bg1"/>
                </a:solidFill>
              </a:rPr>
              <a:t>Single Displacement</a:t>
            </a:r>
          </a:p>
        </p:txBody>
      </p:sp>
      <p:sp>
        <p:nvSpPr>
          <p:cNvPr id="12" name="TextBox 11"/>
          <p:cNvSpPr txBox="1"/>
          <p:nvPr/>
        </p:nvSpPr>
        <p:spPr>
          <a:xfrm>
            <a:off x="1160579" y="5098877"/>
            <a:ext cx="2497015" cy="400110"/>
          </a:xfrm>
          <a:prstGeom prst="rect">
            <a:avLst/>
          </a:prstGeom>
          <a:solidFill>
            <a:schemeClr val="accent5"/>
          </a:solidFill>
        </p:spPr>
        <p:txBody>
          <a:bodyPr wrap="square" rtlCol="0">
            <a:spAutoFit/>
          </a:bodyPr>
          <a:lstStyle/>
          <a:p>
            <a:pPr algn="ctr"/>
            <a:r>
              <a:rPr lang="en-US" sz="2000" dirty="0">
                <a:solidFill>
                  <a:schemeClr val="bg1"/>
                </a:solidFill>
              </a:rPr>
              <a:t>Double Displacement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11483840" y="81401"/>
            <a:ext cx="487363" cy="487363"/>
          </a:xfrm>
          <a:prstGeom prst="rect">
            <a:avLst/>
          </a:prstGeom>
          <a:ln>
            <a:solidFill>
              <a:srgbClr val="FF0000"/>
            </a:solidFill>
          </a:ln>
        </p:spPr>
      </p:pic>
      <p:sp>
        <p:nvSpPr>
          <p:cNvPr id="13" name="TextBox 12"/>
          <p:cNvSpPr txBox="1"/>
          <p:nvPr/>
        </p:nvSpPr>
        <p:spPr>
          <a:xfrm>
            <a:off x="8500189"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14" name="Straight Arrow Connector 13"/>
          <p:cNvCxnSpPr/>
          <p:nvPr/>
        </p:nvCxnSpPr>
        <p:spPr>
          <a:xfrm>
            <a:off x="11089381"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762" y="1417143"/>
            <a:ext cx="10515600" cy="4351338"/>
          </a:xfrm>
        </p:spPr>
        <p:txBody>
          <a:bodyPr/>
          <a:lstStyle/>
          <a:p>
            <a:pPr marL="0" indent="0">
              <a:buNone/>
            </a:pPr>
            <a:r>
              <a:rPr lang="en-US" sz="3600" dirty="0">
                <a:sym typeface="Wingdings"/>
              </a:rPr>
              <a:t>Which of the following reactions is a decomposition reaction?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3" action="ppaction://hlinksldjump"/>
          </p:cNvPr>
          <p:cNvSpPr/>
          <p:nvPr/>
        </p:nvSpPr>
        <p:spPr>
          <a:xfrm>
            <a:off x="6929876" y="4419937"/>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2HCl</a:t>
            </a:r>
            <a:r>
              <a:rPr lang="en-US" sz="2800" dirty="0">
                <a:solidFill>
                  <a:srgbClr val="FFFF00"/>
                </a:solidFill>
              </a:rPr>
              <a:t> </a:t>
            </a:r>
            <a:r>
              <a:rPr lang="en-US" sz="2800" dirty="0">
                <a:solidFill>
                  <a:srgbClr val="FFFF00"/>
                </a:solidFill>
                <a:sym typeface="Wingdings"/>
              </a:rPr>
              <a:t> H</a:t>
            </a:r>
            <a:r>
              <a:rPr lang="en-US" sz="2800" baseline="-25000" dirty="0">
                <a:solidFill>
                  <a:srgbClr val="FFFF00"/>
                </a:solidFill>
                <a:sym typeface="Wingdings"/>
              </a:rPr>
              <a:t>2 </a:t>
            </a:r>
            <a:r>
              <a:rPr lang="en-US" sz="2800" dirty="0">
                <a:solidFill>
                  <a:srgbClr val="FFFF00"/>
                </a:solidFill>
                <a:sym typeface="Wingdings"/>
              </a:rPr>
              <a:t>+ Cl</a:t>
            </a:r>
            <a:r>
              <a:rPr lang="en-US" sz="2800" baseline="-25000" dirty="0">
                <a:solidFill>
                  <a:srgbClr val="FFFF00"/>
                </a:solidFill>
                <a:sym typeface="Wingdings"/>
              </a:rPr>
              <a:t>2</a:t>
            </a:r>
            <a:endParaRPr lang="en-US" sz="2800" dirty="0">
              <a:solidFill>
                <a:srgbClr val="FFFF00"/>
              </a:solidFill>
              <a:sym typeface="Wingdings"/>
            </a:endParaRPr>
          </a:p>
        </p:txBody>
      </p:sp>
      <p:sp>
        <p:nvSpPr>
          <p:cNvPr id="2" name="Rectangle 1">
            <a:hlinkClick r:id="rId4" action="ppaction://hlinksldjump"/>
          </p:cNvPr>
          <p:cNvSpPr/>
          <p:nvPr/>
        </p:nvSpPr>
        <p:spPr>
          <a:xfrm>
            <a:off x="1008762" y="4419938"/>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2Al + 3Br</a:t>
            </a:r>
            <a:r>
              <a:rPr lang="en-US" sz="2800" baseline="-25000" dirty="0">
                <a:solidFill>
                  <a:srgbClr val="FFFF00"/>
                </a:solidFill>
                <a:sym typeface="Wingdings"/>
              </a:rPr>
              <a:t>2</a:t>
            </a:r>
            <a:r>
              <a:rPr lang="en-US" sz="2800" dirty="0">
                <a:solidFill>
                  <a:srgbClr val="FFFF00"/>
                </a:solidFill>
              </a:rPr>
              <a:t> </a:t>
            </a:r>
            <a:r>
              <a:rPr lang="en-US" sz="2800">
                <a:solidFill>
                  <a:srgbClr val="FFFF00"/>
                </a:solidFill>
                <a:sym typeface="Wingdings"/>
              </a:rPr>
              <a:t> 2AlBr</a:t>
            </a:r>
            <a:r>
              <a:rPr lang="en-US" sz="2800" baseline="-25000">
                <a:solidFill>
                  <a:srgbClr val="FFFF00"/>
                </a:solidFill>
                <a:sym typeface="Wingdings"/>
              </a:rPr>
              <a:t>2</a:t>
            </a:r>
            <a:endParaRPr lang="en-US" sz="2800" dirty="0">
              <a:solidFill>
                <a:srgbClr val="FFFF00"/>
              </a:solidFill>
              <a:sym typeface="Wingdings"/>
            </a:endParaRPr>
          </a:p>
        </p:txBody>
      </p:sp>
      <p:sp>
        <p:nvSpPr>
          <p:cNvPr id="5" name="Rectangle 4">
            <a:hlinkClick r:id="rId4" action="ppaction://hlinksldjump"/>
          </p:cNvPr>
          <p:cNvSpPr/>
          <p:nvPr/>
        </p:nvSpPr>
        <p:spPr>
          <a:xfrm>
            <a:off x="6929876" y="2789250"/>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err="1">
                <a:solidFill>
                  <a:srgbClr val="FFFF00"/>
                </a:solidFill>
                <a:sym typeface="Wingdings"/>
              </a:rPr>
              <a:t>CaO</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sym typeface="Wingdings"/>
              </a:rPr>
              <a:t>O</a:t>
            </a:r>
            <a:r>
              <a:rPr lang="en-US" sz="2800" dirty="0">
                <a:solidFill>
                  <a:srgbClr val="FFFF00"/>
                </a:solidFill>
              </a:rPr>
              <a:t> </a:t>
            </a:r>
            <a:r>
              <a:rPr lang="en-US" sz="2800" dirty="0">
                <a:solidFill>
                  <a:srgbClr val="FFFF00"/>
                </a:solidFill>
                <a:sym typeface="Wingdings"/>
              </a:rPr>
              <a:t> Ca(OH)</a:t>
            </a:r>
            <a:r>
              <a:rPr lang="en-US" sz="2800" baseline="-25000" dirty="0">
                <a:solidFill>
                  <a:srgbClr val="FFFF00"/>
                </a:solidFill>
                <a:sym typeface="Wingdings"/>
              </a:rPr>
              <a:t>2</a:t>
            </a:r>
            <a:endParaRPr lang="en-US" sz="2800" dirty="0">
              <a:solidFill>
                <a:srgbClr val="FFFF00"/>
              </a:solidFill>
              <a:sym typeface="Wingdings"/>
            </a:endParaRPr>
          </a:p>
        </p:txBody>
      </p:sp>
      <p:sp>
        <p:nvSpPr>
          <p:cNvPr id="6" name="Rectangle 5">
            <a:hlinkClick r:id="rId4" action="ppaction://hlinksldjump"/>
          </p:cNvPr>
          <p:cNvSpPr/>
          <p:nvPr/>
        </p:nvSpPr>
        <p:spPr>
          <a:xfrm>
            <a:off x="1008762" y="278925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P</a:t>
            </a:r>
            <a:r>
              <a:rPr lang="en-US" sz="2800" baseline="-25000" dirty="0">
                <a:solidFill>
                  <a:srgbClr val="FFFF00"/>
                </a:solidFill>
                <a:sym typeface="Wingdings"/>
              </a:rPr>
              <a:t>4</a:t>
            </a:r>
            <a:r>
              <a:rPr lang="en-US" sz="2800" dirty="0">
                <a:solidFill>
                  <a:srgbClr val="FFFF00"/>
                </a:solidFill>
                <a:sym typeface="Wingdings"/>
              </a:rPr>
              <a:t> + 5O</a:t>
            </a:r>
            <a:r>
              <a:rPr lang="en-US" sz="2800" baseline="-25000" dirty="0">
                <a:solidFill>
                  <a:srgbClr val="FFFF00"/>
                </a:solidFill>
                <a:sym typeface="Wingdings"/>
              </a:rPr>
              <a:t>2</a:t>
            </a:r>
            <a:r>
              <a:rPr lang="en-US" sz="2800" dirty="0">
                <a:solidFill>
                  <a:srgbClr val="FFFF00"/>
                </a:solidFill>
              </a:rPr>
              <a:t> </a:t>
            </a:r>
            <a:r>
              <a:rPr lang="en-US" sz="2800" dirty="0">
                <a:solidFill>
                  <a:srgbClr val="FFFF00"/>
                </a:solidFill>
                <a:sym typeface="Wingdings"/>
              </a:rPr>
              <a:t> 2P</a:t>
            </a:r>
            <a:r>
              <a:rPr lang="en-US" sz="2800" baseline="-25000" dirty="0">
                <a:solidFill>
                  <a:srgbClr val="FFFF00"/>
                </a:solidFill>
                <a:sym typeface="Wingdings"/>
              </a:rPr>
              <a:t>2</a:t>
            </a:r>
            <a:r>
              <a:rPr lang="en-US" sz="2800" dirty="0">
                <a:solidFill>
                  <a:srgbClr val="FFFF00"/>
                </a:solidFill>
                <a:sym typeface="Wingdings"/>
              </a:rPr>
              <a:t>O</a:t>
            </a:r>
            <a:r>
              <a:rPr lang="en-US" sz="2800" baseline="-25000" dirty="0">
                <a:solidFill>
                  <a:srgbClr val="FFFF00"/>
                </a:solidFill>
                <a:sym typeface="Wingdings"/>
              </a:rPr>
              <a:t>5</a:t>
            </a:r>
            <a:endParaRPr lang="en-US" sz="2800" dirty="0">
              <a:solidFill>
                <a:srgbClr val="FFFF00"/>
              </a:solidFill>
              <a:sym typeface="Wingdings"/>
            </a:endParaRPr>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a:solidFill>
                  <a:srgbClr val="FF0000"/>
                </a:solidFill>
              </a:rPr>
              <a:t>Incorrect.  Try again:</a:t>
            </a:r>
          </a:p>
        </p:txBody>
      </p:sp>
      <p:sp>
        <p:nvSpPr>
          <p:cNvPr id="8"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spTree>
    <p:extLst>
      <p:ext uri="{BB962C8B-B14F-4D97-AF65-F5344CB8AC3E}">
        <p14:creationId xmlns:p14="http://schemas.microsoft.com/office/powerpoint/2010/main" val="1152656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00B050"/>
                </a:solidFill>
              </a:rPr>
              <a:t>Correct</a:t>
            </a:r>
          </a:p>
        </p:txBody>
      </p:sp>
      <p:sp>
        <p:nvSpPr>
          <p:cNvPr id="3" name="Content Placeholder 2"/>
          <p:cNvSpPr>
            <a:spLocks noGrp="1"/>
          </p:cNvSpPr>
          <p:nvPr>
            <p:ph idx="1"/>
          </p:nvPr>
        </p:nvSpPr>
        <p:spPr/>
        <p:txBody>
          <a:bodyPr/>
          <a:lstStyle/>
          <a:p>
            <a:pPr marL="0" indent="0">
              <a:buNone/>
            </a:pPr>
            <a:r>
              <a:rPr lang="en-US" dirty="0"/>
              <a:t>In the reaction:</a:t>
            </a:r>
          </a:p>
          <a:p>
            <a:pPr marL="0" indent="0" algn="ctr">
              <a:buNone/>
            </a:pPr>
            <a:r>
              <a:rPr lang="en-US" sz="3600" dirty="0">
                <a:solidFill>
                  <a:srgbClr val="7030A0"/>
                </a:solidFill>
                <a:sym typeface="Wingdings"/>
              </a:rPr>
              <a:t>2HCl</a:t>
            </a:r>
            <a:r>
              <a:rPr lang="en-US" sz="3600" dirty="0">
                <a:solidFill>
                  <a:srgbClr val="7030A0"/>
                </a:solidFill>
              </a:rPr>
              <a:t> </a:t>
            </a:r>
            <a:r>
              <a:rPr lang="en-US" sz="3600" dirty="0">
                <a:solidFill>
                  <a:srgbClr val="7030A0"/>
                </a:solidFill>
                <a:sym typeface="Wingdings"/>
              </a:rPr>
              <a:t> H</a:t>
            </a:r>
            <a:r>
              <a:rPr lang="en-US" sz="3600" baseline="-25000" dirty="0">
                <a:solidFill>
                  <a:srgbClr val="7030A0"/>
                </a:solidFill>
                <a:sym typeface="Wingdings"/>
              </a:rPr>
              <a:t>2 </a:t>
            </a:r>
            <a:r>
              <a:rPr lang="en-US" sz="3600" dirty="0">
                <a:solidFill>
                  <a:srgbClr val="7030A0"/>
                </a:solidFill>
                <a:sym typeface="Wingdings"/>
              </a:rPr>
              <a:t>+ Cl</a:t>
            </a:r>
            <a:r>
              <a:rPr lang="en-US" sz="3600" baseline="-25000" dirty="0">
                <a:solidFill>
                  <a:srgbClr val="7030A0"/>
                </a:solidFill>
                <a:sym typeface="Wingdings"/>
              </a:rPr>
              <a:t>2</a:t>
            </a:r>
          </a:p>
          <a:p>
            <a:pPr marL="0" indent="0">
              <a:buNone/>
            </a:pPr>
            <a:r>
              <a:rPr lang="en-US" dirty="0">
                <a:sym typeface="Wingdings"/>
              </a:rPr>
              <a:t>One reactant breaks down into 2 smaller substances, indicating a decomposition reaction has taken place.</a:t>
            </a:r>
          </a:p>
          <a:p>
            <a:endParaRPr lang="en-US" dirty="0"/>
          </a:p>
        </p:txBody>
      </p:sp>
      <p:sp>
        <p:nvSpPr>
          <p:cNvPr id="4" name="Rectangle 3">
            <a:hlinkClick r:id="" action="ppaction://hlinkshowjump?jump=nextslide"/>
          </p:cNvPr>
          <p:cNvSpPr/>
          <p:nvPr/>
        </p:nvSpPr>
        <p:spPr>
          <a:xfrm>
            <a:off x="3910415" y="4434928"/>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Success Criteria</a:t>
            </a:r>
          </a:p>
        </p:txBody>
      </p:sp>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Decomposition Reactions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610299" y="380"/>
            <a:ext cx="487363" cy="487363"/>
          </a:xfrm>
          <a:prstGeom prst="rect">
            <a:avLst/>
          </a:prstGeom>
        </p:spPr>
      </p:pic>
      <p:sp>
        <p:nvSpPr>
          <p:cNvPr id="7" name="TextBox 6"/>
          <p:cNvSpPr txBox="1"/>
          <p:nvPr/>
        </p:nvSpPr>
        <p:spPr>
          <a:xfrm>
            <a:off x="8630822"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8" name="Straight Arrow Connector 7"/>
          <p:cNvCxnSpPr/>
          <p:nvPr/>
        </p:nvCxnSpPr>
        <p:spPr>
          <a:xfrm>
            <a:off x="11220014"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16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Success!</a:t>
            </a:r>
          </a:p>
        </p:txBody>
      </p:sp>
      <p:sp>
        <p:nvSpPr>
          <p:cNvPr id="3" name="Content Placeholder 2"/>
          <p:cNvSpPr>
            <a:spLocks noGrp="1"/>
          </p:cNvSpPr>
          <p:nvPr>
            <p:ph idx="1"/>
          </p:nvPr>
        </p:nvSpPr>
        <p:spPr>
          <a:xfrm>
            <a:off x="1186163" y="1690688"/>
            <a:ext cx="6643831" cy="3220245"/>
          </a:xfrm>
        </p:spPr>
        <p:txBody>
          <a:bodyPr>
            <a:normAutofit/>
          </a:bodyPr>
          <a:lstStyle/>
          <a:p>
            <a:pPr marL="0" indent="0">
              <a:buNone/>
            </a:pPr>
            <a:r>
              <a:rPr lang="en-US" sz="3200" dirty="0"/>
              <a:t>You have reached the end of this activity.  You will know that you have achieved the goals for this activity when you can describe and identify synthesis and decomposition reactions and can give examples of different types of these reactions.</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29994" y="122647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Back to Start</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11571389" y="121443"/>
            <a:ext cx="487363" cy="487363"/>
          </a:xfrm>
          <a:prstGeom prst="rect">
            <a:avLst/>
          </a:prstGeom>
        </p:spPr>
      </p:pic>
    </p:spTree>
    <p:extLst>
      <p:ext uri="{BB962C8B-B14F-4D97-AF65-F5344CB8AC3E}">
        <p14:creationId xmlns:p14="http://schemas.microsoft.com/office/powerpoint/2010/main" val="210899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a:t>Synthesis Reactions</a:t>
            </a:r>
          </a:p>
        </p:txBody>
      </p:sp>
      <p:sp>
        <p:nvSpPr>
          <p:cNvPr id="3" name="Content Placeholder 2"/>
          <p:cNvSpPr>
            <a:spLocks noGrp="1"/>
          </p:cNvSpPr>
          <p:nvPr>
            <p:ph idx="1"/>
          </p:nvPr>
        </p:nvSpPr>
        <p:spPr>
          <a:xfrm>
            <a:off x="838200" y="1437481"/>
            <a:ext cx="10515600" cy="4351338"/>
          </a:xfrm>
        </p:spPr>
        <p:txBody>
          <a:bodyPr/>
          <a:lstStyle/>
          <a:p>
            <a:pPr marL="0" indent="0">
              <a:buNone/>
            </a:pPr>
            <a:r>
              <a:rPr lang="en-US" dirty="0"/>
              <a:t>In a synthesis reaction, two or more small reactants combine to form one larger product.  The general formula for a synthesis reaction can be written as follows:</a:t>
            </a:r>
          </a:p>
          <a:p>
            <a:pPr marL="0" indent="0">
              <a:buNone/>
            </a:pPr>
            <a:endParaRPr lang="en-US" dirty="0"/>
          </a:p>
        </p:txBody>
      </p:sp>
      <p:sp>
        <p:nvSpPr>
          <p:cNvPr id="4" name="Rectangle 3">
            <a:hlinkClick r:id="" action="ppaction://hlinkshowjump?jump=nextslide"/>
          </p:cNvPr>
          <p:cNvSpPr/>
          <p:nvPr/>
        </p:nvSpPr>
        <p:spPr>
          <a:xfrm>
            <a:off x="3776296" y="2711449"/>
            <a:ext cx="4639408" cy="108682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Click for the General Formula for </a:t>
            </a:r>
            <a:r>
              <a:rPr lang="en-US" sz="2800">
                <a:solidFill>
                  <a:srgbClr val="FFFF00"/>
                </a:solidFill>
              </a:rPr>
              <a:t>a Synthesis Reaction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493567" y="102333"/>
            <a:ext cx="487363" cy="487363"/>
          </a:xfrm>
          <a:prstGeom prst="rect">
            <a:avLst/>
          </a:prstGeom>
        </p:spPr>
      </p:pic>
      <p:sp>
        <p:nvSpPr>
          <p:cNvPr id="6" name="TextBox 5"/>
          <p:cNvSpPr txBox="1"/>
          <p:nvPr/>
        </p:nvSpPr>
        <p:spPr>
          <a:xfrm>
            <a:off x="8500189"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7" name="Straight Arrow Connector 6"/>
          <p:cNvCxnSpPr/>
          <p:nvPr/>
        </p:nvCxnSpPr>
        <p:spPr>
          <a:xfrm>
            <a:off x="11089381"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37481"/>
            <a:ext cx="10515600" cy="4351338"/>
          </a:xfrm>
        </p:spPr>
        <p:txBody>
          <a:bodyPr>
            <a:normAutofit/>
          </a:bodyPr>
          <a:lstStyle/>
          <a:p>
            <a:pPr marL="0" indent="0">
              <a:buNone/>
            </a:pPr>
            <a:r>
              <a:rPr lang="en-US" dirty="0"/>
              <a:t>In a synthesis reaction, two or more simpler reactants combine to form one larger product.  The general formula for a synthesis reaction can be written as follows:</a:t>
            </a:r>
          </a:p>
          <a:p>
            <a:pPr marL="0" indent="0">
              <a:buNone/>
            </a:pPr>
            <a:endParaRPr lang="en-US" sz="3600" b="1" dirty="0">
              <a:solidFill>
                <a:srgbClr val="7030A0"/>
              </a:solidFill>
              <a:sym typeface="Wingdings"/>
            </a:endParaRPr>
          </a:p>
          <a:p>
            <a:pPr marL="0" indent="0">
              <a:buNone/>
            </a:pPr>
            <a:endParaRPr lang="en-US" dirty="0"/>
          </a:p>
          <a:p>
            <a:pPr marL="0" indent="0">
              <a:buNone/>
            </a:pPr>
            <a:r>
              <a:rPr lang="en-US" dirty="0"/>
              <a:t>Where A and B are the reactants, and they combine to form AB, the product.   For a synthesis reaction to occur, the two reactant molecules must collide with each other, break any existing bonds between their atoms and form new bonds.  </a:t>
            </a:r>
          </a:p>
          <a:p>
            <a:pPr marL="0" indent="0">
              <a:buNone/>
            </a:pPr>
            <a:endParaRPr lang="en-US" dirty="0"/>
          </a:p>
          <a:p>
            <a:pPr marL="0" indent="0">
              <a:buNone/>
            </a:pPr>
            <a:endParaRPr lang="en-US" dirty="0"/>
          </a:p>
        </p:txBody>
      </p:sp>
      <p:pic>
        <p:nvPicPr>
          <p:cNvPr id="5" name="Picture 4"/>
          <p:cNvPicPr>
            <a:picLocks noChangeAspect="1"/>
          </p:cNvPicPr>
          <p:nvPr/>
        </p:nvPicPr>
        <p:blipFill>
          <a:blip r:embed="rId5"/>
          <a:stretch>
            <a:fillRect/>
          </a:stretch>
        </p:blipFill>
        <p:spPr>
          <a:xfrm>
            <a:off x="3563815" y="2642360"/>
            <a:ext cx="5115170" cy="1190600"/>
          </a:xfrm>
          <a:prstGeom prst="rect">
            <a:avLst/>
          </a:prstGeom>
        </p:spPr>
      </p:pic>
      <p:sp>
        <p:nvSpPr>
          <p:cNvPr id="6" name="Rectangle 5">
            <a:hlinkClick r:id="" action="ppaction://hlinkshowjump?jump=nextslide"/>
          </p:cNvPr>
          <p:cNvSpPr/>
          <p:nvPr/>
        </p:nvSpPr>
        <p:spPr>
          <a:xfrm>
            <a:off x="4343400" y="5630557"/>
            <a:ext cx="3505200"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Synthesis Reaction Example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11454657" y="102333"/>
            <a:ext cx="487363" cy="487363"/>
          </a:xfrm>
          <a:prstGeom prst="rect">
            <a:avLst/>
          </a:prstGeom>
        </p:spPr>
      </p:pic>
      <p:sp>
        <p:nvSpPr>
          <p:cNvPr id="7" name="TextBox 6"/>
          <p:cNvSpPr txBox="1"/>
          <p:nvPr/>
        </p:nvSpPr>
        <p:spPr>
          <a:xfrm>
            <a:off x="8500189"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8" name="Straight Arrow Connector 7"/>
          <p:cNvCxnSpPr/>
          <p:nvPr/>
        </p:nvCxnSpPr>
        <p:spPr>
          <a:xfrm>
            <a:off x="11089381"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Synthesis Reactions</a:t>
            </a:r>
          </a:p>
        </p:txBody>
      </p:sp>
    </p:spTree>
    <p:extLst>
      <p:ext uri="{BB962C8B-B14F-4D97-AF65-F5344CB8AC3E}">
        <p14:creationId xmlns:p14="http://schemas.microsoft.com/office/powerpoint/2010/main" val="1609886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synthesis reaction occurs when diatomic molecules of hydrogen gas (H</a:t>
            </a:r>
            <a:r>
              <a:rPr lang="en-US" baseline="-25000" dirty="0"/>
              <a:t>2 (g)</a:t>
            </a:r>
            <a:r>
              <a:rPr lang="en-US" dirty="0"/>
              <a:t>) burn in the air, combining with diatomic molecules of oxygen gas (O</a:t>
            </a:r>
            <a:r>
              <a:rPr lang="en-US" baseline="-25000" dirty="0"/>
              <a:t>2 (g)</a:t>
            </a:r>
            <a:r>
              <a:rPr lang="en-US" dirty="0"/>
              <a:t>) to form water.  Try to write out the </a:t>
            </a:r>
            <a:r>
              <a:rPr lang="en-US" b="1" dirty="0"/>
              <a:t>balanced</a:t>
            </a:r>
            <a:r>
              <a:rPr lang="en-US" dirty="0"/>
              <a:t> chemical equation for this reaction and you will see the general formula for a synthesis reaction represented.</a:t>
            </a:r>
          </a:p>
          <a:p>
            <a:pPr marL="0" indent="0">
              <a:buNone/>
            </a:pPr>
            <a:endParaRPr lang="en-US" dirty="0"/>
          </a:p>
          <a:p>
            <a:endParaRPr lang="en-US" dirty="0"/>
          </a:p>
        </p:txBody>
      </p:sp>
      <p:sp>
        <p:nvSpPr>
          <p:cNvPr id="4" name="Rectangle 3">
            <a:hlinkClick r:id="" action="ppaction://hlinkshowjump?jump=nextslide"/>
          </p:cNvPr>
          <p:cNvSpPr/>
          <p:nvPr/>
        </p:nvSpPr>
        <p:spPr>
          <a:xfrm>
            <a:off x="4062046" y="2904942"/>
            <a:ext cx="3903785"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Balanced Synthesis </a:t>
            </a:r>
            <a:r>
              <a:rPr lang="en-US" sz="2800">
                <a:solidFill>
                  <a:srgbClr val="FFFF00"/>
                </a:solidFill>
              </a:rPr>
              <a:t>Reaction Equation</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432503" y="89755"/>
            <a:ext cx="487363" cy="487363"/>
          </a:xfrm>
          <a:prstGeom prst="rect">
            <a:avLst/>
          </a:prstGeom>
        </p:spPr>
      </p:pic>
      <p:sp>
        <p:nvSpPr>
          <p:cNvPr id="5" name="TextBox 4"/>
          <p:cNvSpPr txBox="1"/>
          <p:nvPr/>
        </p:nvSpPr>
        <p:spPr>
          <a:xfrm>
            <a:off x="8500189"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6" name="Straight Arrow Connector 5"/>
          <p:cNvCxnSpPr/>
          <p:nvPr/>
        </p:nvCxnSpPr>
        <p:spPr>
          <a:xfrm>
            <a:off x="11089381"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Synthesis Reactions</a:t>
            </a:r>
          </a:p>
        </p:txBody>
      </p:sp>
    </p:spTree>
    <p:extLst>
      <p:ext uri="{BB962C8B-B14F-4D97-AF65-F5344CB8AC3E}">
        <p14:creationId xmlns:p14="http://schemas.microsoft.com/office/powerpoint/2010/main" val="1098938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90738" cy="4351338"/>
          </a:xfrm>
        </p:spPr>
        <p:txBody>
          <a:bodyPr/>
          <a:lstStyle/>
          <a:p>
            <a:pPr marL="0" indent="0">
              <a:buNone/>
            </a:pPr>
            <a:r>
              <a:rPr lang="en-US" dirty="0"/>
              <a:t>A good example of a synthesis reaction occurs when diatomic molecules of hydrogen gas burn in the air, combining with diatomic molecules of oxygen gas to form water.  </a:t>
            </a:r>
          </a:p>
          <a:p>
            <a:pPr marL="0" indent="0" algn="ctr">
              <a:buNone/>
            </a:pPr>
            <a:r>
              <a:rPr lang="en-US" sz="3200" b="1" dirty="0">
                <a:solidFill>
                  <a:srgbClr val="7030A0"/>
                </a:solidFill>
              </a:rPr>
              <a:t>2H</a:t>
            </a:r>
            <a:r>
              <a:rPr lang="en-US" sz="3200" b="1" baseline="-25000" dirty="0">
                <a:solidFill>
                  <a:srgbClr val="7030A0"/>
                </a:solidFill>
              </a:rPr>
              <a:t>2 (g)</a:t>
            </a:r>
            <a:r>
              <a:rPr lang="en-US" sz="3200" b="1" dirty="0">
                <a:solidFill>
                  <a:srgbClr val="7030A0"/>
                </a:solidFill>
              </a:rPr>
              <a:t> + O</a:t>
            </a:r>
            <a:r>
              <a:rPr lang="en-US" sz="3200" b="1" baseline="-25000" dirty="0">
                <a:solidFill>
                  <a:srgbClr val="7030A0"/>
                </a:solidFill>
              </a:rPr>
              <a:t>2 (g)</a:t>
            </a:r>
            <a:r>
              <a:rPr lang="en-US" sz="3200" b="1" dirty="0">
                <a:solidFill>
                  <a:srgbClr val="7030A0"/>
                </a:solidFill>
              </a:rPr>
              <a:t> </a:t>
            </a:r>
            <a:r>
              <a:rPr lang="en-US" sz="3200" b="1" dirty="0">
                <a:solidFill>
                  <a:srgbClr val="7030A0"/>
                </a:solidFill>
                <a:sym typeface="Wingdings"/>
              </a:rPr>
              <a:t> 2H</a:t>
            </a:r>
            <a:r>
              <a:rPr lang="en-US" sz="3200" b="1" baseline="-25000" dirty="0">
                <a:solidFill>
                  <a:srgbClr val="7030A0"/>
                </a:solidFill>
                <a:sym typeface="Wingdings"/>
              </a:rPr>
              <a:t>2</a:t>
            </a:r>
            <a:r>
              <a:rPr lang="en-US" sz="3200" b="1" dirty="0">
                <a:solidFill>
                  <a:srgbClr val="7030A0"/>
                </a:solidFill>
                <a:sym typeface="Wingdings"/>
              </a:rPr>
              <a:t>O </a:t>
            </a:r>
            <a:r>
              <a:rPr lang="en-US" sz="3200" b="1" baseline="-25000" dirty="0">
                <a:solidFill>
                  <a:srgbClr val="7030A0"/>
                </a:solidFill>
                <a:sym typeface="Wingdings"/>
              </a:rPr>
              <a:t>(l)</a:t>
            </a:r>
          </a:p>
        </p:txBody>
      </p:sp>
      <p:sp>
        <p:nvSpPr>
          <p:cNvPr id="4" name="Rectangle 3">
            <a:hlinkClick r:id="" action="ppaction://hlinkshowjump?jump=nextslide"/>
          </p:cNvPr>
          <p:cNvSpPr/>
          <p:nvPr/>
        </p:nvSpPr>
        <p:spPr>
          <a:xfrm>
            <a:off x="7898423" y="4790989"/>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Test Your Understanding</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591" y="4120110"/>
            <a:ext cx="1718410" cy="2577615"/>
          </a:xfrm>
          <a:prstGeom prst="rect">
            <a:avLst/>
          </a:prstGeom>
        </p:spPr>
      </p:pic>
      <p:sp>
        <p:nvSpPr>
          <p:cNvPr id="5" name="Rectangle 4"/>
          <p:cNvSpPr/>
          <p:nvPr/>
        </p:nvSpPr>
        <p:spPr>
          <a:xfrm>
            <a:off x="803030" y="2346387"/>
            <a:ext cx="10890739" cy="2246769"/>
          </a:xfrm>
          <a:prstGeom prst="rect">
            <a:avLst/>
          </a:prstGeom>
        </p:spPr>
        <p:txBody>
          <a:bodyPr wrap="square">
            <a:spAutoFit/>
          </a:bodyPr>
          <a:lstStyle/>
          <a:p>
            <a:r>
              <a:rPr lang="en-US" sz="2800" dirty="0">
                <a:sym typeface="Wingdings"/>
              </a:rPr>
              <a:t>As you can see from the reaction equation, the two reactant molecules combine to form one more complex molecule.  The animation below represents this synthesis reaction occurring, as hydrogen and oxygen molecules react to form water molecules. </a:t>
            </a:r>
            <a:endParaRPr lang="en-US" sz="2800" dirty="0"/>
          </a:p>
          <a:p>
            <a:endParaRPr lang="en-US" sz="28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FF0000">
                <a:tint val="45000"/>
                <a:satMod val="400000"/>
              </a:srgbClr>
            </a:duotone>
          </a:blip>
          <a:stretch>
            <a:fillRect/>
          </a:stretch>
        </p:blipFill>
        <p:spPr>
          <a:xfrm>
            <a:off x="11542206" y="89755"/>
            <a:ext cx="487363" cy="487363"/>
          </a:xfrm>
          <a:prstGeom prst="rect">
            <a:avLst/>
          </a:prstGeom>
        </p:spPr>
      </p:pic>
      <p:sp>
        <p:nvSpPr>
          <p:cNvPr id="7" name="TextBox 6"/>
          <p:cNvSpPr txBox="1"/>
          <p:nvPr/>
        </p:nvSpPr>
        <p:spPr>
          <a:xfrm>
            <a:off x="8500189"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8" name="Straight Arrow Connector 7"/>
          <p:cNvCxnSpPr/>
          <p:nvPr/>
        </p:nvCxnSpPr>
        <p:spPr>
          <a:xfrm>
            <a:off x="11089381"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0" y="19042"/>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Synthesis Reactions</a:t>
            </a:r>
          </a:p>
        </p:txBody>
      </p:sp>
    </p:spTree>
    <p:extLst>
      <p:ext uri="{BB962C8B-B14F-4D97-AF65-F5344CB8AC3E}">
        <p14:creationId xmlns:p14="http://schemas.microsoft.com/office/powerpoint/2010/main" val="248597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sz="4000" dirty="0">
                <a:sym typeface="Wingdings"/>
              </a:rPr>
              <a:t>Test your understanding: </a:t>
            </a:r>
          </a:p>
          <a:p>
            <a:pPr marL="0" indent="0">
              <a:buNone/>
            </a:pPr>
            <a:r>
              <a:rPr lang="en-US" sz="3600" dirty="0">
                <a:solidFill>
                  <a:srgbClr val="00B050"/>
                </a:solidFill>
                <a:sym typeface="Wingdings"/>
              </a:rPr>
              <a:t>Which of the following reactions is a synthesis reaction?</a:t>
            </a:r>
            <a:r>
              <a:rPr lang="en-US" sz="3600" dirty="0">
                <a:solidFill>
                  <a:srgbClr val="FF0000"/>
                </a:solidFill>
                <a:sym typeface="Wingdings"/>
              </a:rPr>
              <a:t>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3" action="ppaction://hlinksldjump"/>
          </p:cNvPr>
          <p:cNvSpPr/>
          <p:nvPr/>
        </p:nvSpPr>
        <p:spPr>
          <a:xfrm>
            <a:off x="6929876" y="4419937"/>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2HCl</a:t>
            </a:r>
            <a:r>
              <a:rPr lang="en-US" sz="2800" dirty="0">
                <a:solidFill>
                  <a:srgbClr val="FFFF00"/>
                </a:solidFill>
              </a:rPr>
              <a:t> </a:t>
            </a:r>
            <a:r>
              <a:rPr lang="en-US" sz="2800" dirty="0">
                <a:solidFill>
                  <a:srgbClr val="FFFF00"/>
                </a:solidFill>
                <a:sym typeface="Wingdings"/>
              </a:rPr>
              <a:t> H</a:t>
            </a:r>
            <a:r>
              <a:rPr lang="en-US" sz="2800" baseline="-25000" dirty="0">
                <a:solidFill>
                  <a:srgbClr val="FFFF00"/>
                </a:solidFill>
                <a:sym typeface="Wingdings"/>
              </a:rPr>
              <a:t>2 </a:t>
            </a:r>
            <a:r>
              <a:rPr lang="en-US" sz="2800" dirty="0">
                <a:solidFill>
                  <a:srgbClr val="FFFF00"/>
                </a:solidFill>
                <a:sym typeface="Wingdings"/>
              </a:rPr>
              <a:t>+ Cl</a:t>
            </a:r>
            <a:r>
              <a:rPr lang="en-US" sz="2800" baseline="-25000" dirty="0">
                <a:solidFill>
                  <a:srgbClr val="FFFF00"/>
                </a:solidFill>
                <a:sym typeface="Wingdings"/>
              </a:rPr>
              <a:t>2</a:t>
            </a:r>
            <a:endParaRPr lang="en-US" sz="2800" dirty="0">
              <a:solidFill>
                <a:srgbClr val="FFFF00"/>
              </a:solidFill>
              <a:sym typeface="Wingdings"/>
            </a:endParaRPr>
          </a:p>
        </p:txBody>
      </p:sp>
      <p:sp>
        <p:nvSpPr>
          <p:cNvPr id="2" name="Rectangle 1">
            <a:hlinkClick r:id="rId3" action="ppaction://hlinksldjump"/>
          </p:cNvPr>
          <p:cNvSpPr/>
          <p:nvPr/>
        </p:nvSpPr>
        <p:spPr>
          <a:xfrm>
            <a:off x="1008762" y="4419938"/>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2Fe + 6NaBr</a:t>
            </a:r>
            <a:r>
              <a:rPr lang="en-US" sz="2800" dirty="0">
                <a:solidFill>
                  <a:srgbClr val="FFFF00"/>
                </a:solidFill>
              </a:rPr>
              <a:t> </a:t>
            </a:r>
            <a:r>
              <a:rPr lang="en-US" sz="2800" dirty="0">
                <a:solidFill>
                  <a:srgbClr val="FFFF00"/>
                </a:solidFill>
                <a:sym typeface="Wingdings"/>
              </a:rPr>
              <a:t> 2FeBr</a:t>
            </a:r>
            <a:r>
              <a:rPr lang="en-US" sz="2800" baseline="-25000" dirty="0">
                <a:solidFill>
                  <a:srgbClr val="FFFF00"/>
                </a:solidFill>
                <a:sym typeface="Wingdings"/>
              </a:rPr>
              <a:t>3 </a:t>
            </a:r>
            <a:r>
              <a:rPr lang="en-US" sz="2800" dirty="0">
                <a:solidFill>
                  <a:srgbClr val="FFFF00"/>
                </a:solidFill>
                <a:sym typeface="Wingdings"/>
              </a:rPr>
              <a:t>+ 6 Na</a:t>
            </a:r>
          </a:p>
        </p:txBody>
      </p:sp>
      <p:sp>
        <p:nvSpPr>
          <p:cNvPr id="5" name="Rectangle 4">
            <a:hlinkClick r:id="rId3" action="ppaction://hlinksldjump"/>
          </p:cNvPr>
          <p:cNvSpPr/>
          <p:nvPr/>
        </p:nvSpPr>
        <p:spPr>
          <a:xfrm>
            <a:off x="6929876" y="2789250"/>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a:t>
            </a:r>
            <a:r>
              <a:rPr lang="en-US" sz="2800" baseline="-25000" dirty="0">
                <a:solidFill>
                  <a:srgbClr val="FFFF00"/>
                </a:solidFill>
                <a:sym typeface="Wingdings"/>
              </a:rPr>
              <a:t>2</a:t>
            </a:r>
            <a:r>
              <a:rPr lang="en-US" sz="2800" dirty="0">
                <a:solidFill>
                  <a:srgbClr val="FFFF00"/>
                </a:solidFill>
                <a:sym typeface="Wingdings"/>
              </a:rPr>
              <a:t>H</a:t>
            </a:r>
            <a:r>
              <a:rPr lang="en-US" sz="2800" baseline="-25000" dirty="0">
                <a:solidFill>
                  <a:srgbClr val="FFFF00"/>
                </a:solidFill>
                <a:sym typeface="Wingdings"/>
              </a:rPr>
              <a:t>8</a:t>
            </a:r>
            <a:r>
              <a:rPr lang="en-US" sz="2800" dirty="0">
                <a:solidFill>
                  <a:srgbClr val="FFFF00"/>
                </a:solidFill>
              </a:rPr>
              <a:t> </a:t>
            </a:r>
            <a:r>
              <a:rPr lang="en-US" sz="2800" dirty="0">
                <a:solidFill>
                  <a:srgbClr val="FFFF00"/>
                </a:solidFill>
                <a:sym typeface="Wingdings"/>
              </a:rPr>
              <a:t>+ O</a:t>
            </a:r>
            <a:r>
              <a:rPr lang="en-US" sz="2800" baseline="-25000" dirty="0">
                <a:solidFill>
                  <a:srgbClr val="FFFF00"/>
                </a:solidFill>
                <a:sym typeface="Wingdings"/>
              </a:rPr>
              <a:t>2 </a:t>
            </a:r>
            <a:r>
              <a:rPr lang="en-US" sz="2800" dirty="0">
                <a:solidFill>
                  <a:srgbClr val="FFFF00"/>
                </a:solidFill>
                <a:sym typeface="Wingdings"/>
              </a:rPr>
              <a:t> 2CO</a:t>
            </a:r>
            <a:r>
              <a:rPr lang="en-US" sz="2800" baseline="-25000" dirty="0">
                <a:solidFill>
                  <a:srgbClr val="FFFF00"/>
                </a:solidFill>
                <a:sym typeface="Wingdings"/>
              </a:rPr>
              <a:t>2 </a:t>
            </a:r>
            <a:r>
              <a:rPr lang="en-US" sz="2800" dirty="0">
                <a:solidFill>
                  <a:srgbClr val="FFFF00"/>
                </a:solidFill>
                <a:sym typeface="Wingdings"/>
              </a:rPr>
              <a:t>+ 4H</a:t>
            </a:r>
            <a:r>
              <a:rPr lang="en-US" sz="2800" baseline="-25000" dirty="0">
                <a:solidFill>
                  <a:srgbClr val="FFFF00"/>
                </a:solidFill>
                <a:sym typeface="Wingdings"/>
              </a:rPr>
              <a:t>2</a:t>
            </a:r>
            <a:r>
              <a:rPr lang="en-US" sz="2800" dirty="0">
                <a:solidFill>
                  <a:srgbClr val="FFFF00"/>
                </a:solidFill>
                <a:sym typeface="Wingdings"/>
              </a:rPr>
              <a:t>O</a:t>
            </a:r>
          </a:p>
        </p:txBody>
      </p:sp>
      <p:sp>
        <p:nvSpPr>
          <p:cNvPr id="6" name="Rectangle 5">
            <a:hlinkClick r:id="rId4" action="ppaction://hlinksldjump"/>
          </p:cNvPr>
          <p:cNvSpPr/>
          <p:nvPr/>
        </p:nvSpPr>
        <p:spPr>
          <a:xfrm>
            <a:off x="1008762" y="2789251"/>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CO</a:t>
            </a:r>
            <a:r>
              <a:rPr lang="en-US" sz="2800" baseline="-25000" dirty="0">
                <a:solidFill>
                  <a:srgbClr val="FFFF00"/>
                </a:solidFill>
                <a:sym typeface="Wingdings"/>
              </a:rPr>
              <a:t>2</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rPr>
              <a:t>O </a:t>
            </a:r>
            <a:r>
              <a:rPr lang="en-US" sz="2800" dirty="0">
                <a:solidFill>
                  <a:srgbClr val="FFFF00"/>
                </a:solidFill>
                <a:sym typeface="Wingdings"/>
              </a:rPr>
              <a:t> H</a:t>
            </a:r>
            <a:r>
              <a:rPr lang="en-US" sz="2800" baseline="-25000" dirty="0">
                <a:solidFill>
                  <a:srgbClr val="FFFF00"/>
                </a:solidFill>
                <a:sym typeface="Wingdings"/>
              </a:rPr>
              <a:t>2</a:t>
            </a:r>
            <a:r>
              <a:rPr lang="en-US" sz="2800" dirty="0">
                <a:solidFill>
                  <a:srgbClr val="FFFF00"/>
                </a:solidFill>
                <a:sym typeface="Wingdings"/>
              </a:rPr>
              <a:t>CO</a:t>
            </a:r>
            <a:r>
              <a:rPr lang="en-US" sz="2800" baseline="-25000" dirty="0">
                <a:solidFill>
                  <a:srgbClr val="FFFF00"/>
                </a:solidFill>
                <a:sym typeface="Wingdings"/>
              </a:rPr>
              <a:t>3</a:t>
            </a:r>
            <a:endParaRPr lang="en-US" sz="2800" dirty="0">
              <a:solidFill>
                <a:srgbClr val="FFFF00"/>
              </a:solidFill>
              <a:sym typeface="Wingdings"/>
            </a:endParaRPr>
          </a:p>
        </p:txBody>
      </p:sp>
      <p:sp>
        <p:nvSpPr>
          <p:cNvPr id="7" name="Title 1"/>
          <p:cNvSpPr txBox="1">
            <a:spLocks/>
          </p:cNvSpPr>
          <p:nvPr/>
        </p:nvSpPr>
        <p:spPr>
          <a:xfrm>
            <a:off x="0" y="9711"/>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Synthesis Reactions</a:t>
            </a:r>
          </a:p>
        </p:txBody>
      </p:sp>
    </p:spTree>
    <p:extLst>
      <p:ext uri="{BB962C8B-B14F-4D97-AF65-F5344CB8AC3E}">
        <p14:creationId xmlns:p14="http://schemas.microsoft.com/office/powerpoint/2010/main" val="1236704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762" y="1417143"/>
            <a:ext cx="10515600" cy="4351338"/>
          </a:xfrm>
        </p:spPr>
        <p:txBody>
          <a:bodyPr/>
          <a:lstStyle/>
          <a:p>
            <a:pPr marL="0" indent="0">
              <a:buNone/>
            </a:pPr>
            <a:r>
              <a:rPr lang="en-US" sz="3600" dirty="0">
                <a:sym typeface="Wingdings"/>
              </a:rPr>
              <a:t>Which of the following reactions is a decomposition reaction?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3" action="ppaction://hlinksldjump"/>
          </p:cNvPr>
          <p:cNvSpPr/>
          <p:nvPr/>
        </p:nvSpPr>
        <p:spPr>
          <a:xfrm>
            <a:off x="6929876" y="4419937"/>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2HCl</a:t>
            </a:r>
            <a:r>
              <a:rPr lang="en-US" sz="2800" dirty="0">
                <a:solidFill>
                  <a:srgbClr val="FFFF00"/>
                </a:solidFill>
              </a:rPr>
              <a:t> </a:t>
            </a:r>
            <a:r>
              <a:rPr lang="en-US" sz="2800" dirty="0">
                <a:solidFill>
                  <a:srgbClr val="FFFF00"/>
                </a:solidFill>
                <a:sym typeface="Wingdings"/>
              </a:rPr>
              <a:t> H</a:t>
            </a:r>
            <a:r>
              <a:rPr lang="en-US" sz="2800" baseline="-25000" dirty="0">
                <a:solidFill>
                  <a:srgbClr val="FFFF00"/>
                </a:solidFill>
                <a:sym typeface="Wingdings"/>
              </a:rPr>
              <a:t>2 </a:t>
            </a:r>
            <a:r>
              <a:rPr lang="en-US" sz="2800" dirty="0">
                <a:solidFill>
                  <a:srgbClr val="FFFF00"/>
                </a:solidFill>
                <a:sym typeface="Wingdings"/>
              </a:rPr>
              <a:t>+ Cl</a:t>
            </a:r>
            <a:r>
              <a:rPr lang="en-US" sz="2800" baseline="-25000" dirty="0">
                <a:solidFill>
                  <a:srgbClr val="FFFF00"/>
                </a:solidFill>
                <a:sym typeface="Wingdings"/>
              </a:rPr>
              <a:t>2</a:t>
            </a:r>
            <a:endParaRPr lang="en-US" sz="2800" dirty="0">
              <a:solidFill>
                <a:srgbClr val="FFFF00"/>
              </a:solidFill>
              <a:sym typeface="Wingdings"/>
            </a:endParaRPr>
          </a:p>
        </p:txBody>
      </p:sp>
      <p:sp>
        <p:nvSpPr>
          <p:cNvPr id="2" name="Rectangle 1">
            <a:hlinkClick r:id="rId3" action="ppaction://hlinksldjump"/>
          </p:cNvPr>
          <p:cNvSpPr/>
          <p:nvPr/>
        </p:nvSpPr>
        <p:spPr>
          <a:xfrm>
            <a:off x="1008762" y="4419938"/>
            <a:ext cx="45665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2Fe + 6NaBr</a:t>
            </a:r>
            <a:r>
              <a:rPr lang="en-US" sz="2800" dirty="0">
                <a:solidFill>
                  <a:srgbClr val="FFFF00"/>
                </a:solidFill>
              </a:rPr>
              <a:t> </a:t>
            </a:r>
            <a:r>
              <a:rPr lang="en-US" sz="2800" dirty="0">
                <a:solidFill>
                  <a:srgbClr val="FFFF00"/>
                </a:solidFill>
                <a:sym typeface="Wingdings"/>
              </a:rPr>
              <a:t> 2FeBr</a:t>
            </a:r>
            <a:r>
              <a:rPr lang="en-US" sz="2800" baseline="-25000" dirty="0">
                <a:solidFill>
                  <a:srgbClr val="FFFF00"/>
                </a:solidFill>
                <a:sym typeface="Wingdings"/>
              </a:rPr>
              <a:t>3 </a:t>
            </a:r>
            <a:r>
              <a:rPr lang="en-US" sz="2800" dirty="0">
                <a:solidFill>
                  <a:srgbClr val="FFFF00"/>
                </a:solidFill>
                <a:sym typeface="Wingdings"/>
              </a:rPr>
              <a:t>+ 6 Na</a:t>
            </a:r>
          </a:p>
        </p:txBody>
      </p:sp>
      <p:sp>
        <p:nvSpPr>
          <p:cNvPr id="5" name="Rectangle 4">
            <a:hlinkClick r:id="rId3" action="ppaction://hlinksldjump"/>
          </p:cNvPr>
          <p:cNvSpPr/>
          <p:nvPr/>
        </p:nvSpPr>
        <p:spPr>
          <a:xfrm>
            <a:off x="6929876" y="2789250"/>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a:t>
            </a:r>
            <a:r>
              <a:rPr lang="en-US" sz="2800" baseline="-25000" dirty="0">
                <a:solidFill>
                  <a:srgbClr val="FFFF00"/>
                </a:solidFill>
                <a:sym typeface="Wingdings"/>
              </a:rPr>
              <a:t>2</a:t>
            </a:r>
            <a:r>
              <a:rPr lang="en-US" sz="2800" dirty="0">
                <a:solidFill>
                  <a:srgbClr val="FFFF00"/>
                </a:solidFill>
                <a:sym typeface="Wingdings"/>
              </a:rPr>
              <a:t>H</a:t>
            </a:r>
            <a:r>
              <a:rPr lang="en-US" sz="2800" baseline="-25000" dirty="0">
                <a:solidFill>
                  <a:srgbClr val="FFFF00"/>
                </a:solidFill>
                <a:sym typeface="Wingdings"/>
              </a:rPr>
              <a:t>8</a:t>
            </a:r>
            <a:r>
              <a:rPr lang="en-US" sz="2800" dirty="0">
                <a:solidFill>
                  <a:srgbClr val="FFFF00"/>
                </a:solidFill>
              </a:rPr>
              <a:t> </a:t>
            </a:r>
            <a:r>
              <a:rPr lang="en-US" sz="2800" dirty="0">
                <a:solidFill>
                  <a:srgbClr val="FFFF00"/>
                </a:solidFill>
                <a:sym typeface="Wingdings"/>
              </a:rPr>
              <a:t>+ O</a:t>
            </a:r>
            <a:r>
              <a:rPr lang="en-US" sz="2800" baseline="-25000" dirty="0">
                <a:solidFill>
                  <a:srgbClr val="FFFF00"/>
                </a:solidFill>
                <a:sym typeface="Wingdings"/>
              </a:rPr>
              <a:t>2 </a:t>
            </a:r>
            <a:r>
              <a:rPr lang="en-US" sz="2800" dirty="0">
                <a:solidFill>
                  <a:srgbClr val="FFFF00"/>
                </a:solidFill>
                <a:sym typeface="Wingdings"/>
              </a:rPr>
              <a:t> 2CO</a:t>
            </a:r>
            <a:r>
              <a:rPr lang="en-US" sz="2800" baseline="-25000" dirty="0">
                <a:solidFill>
                  <a:srgbClr val="FFFF00"/>
                </a:solidFill>
                <a:sym typeface="Wingdings"/>
              </a:rPr>
              <a:t>2 </a:t>
            </a:r>
            <a:r>
              <a:rPr lang="en-US" sz="2800" dirty="0">
                <a:solidFill>
                  <a:srgbClr val="FFFF00"/>
                </a:solidFill>
                <a:sym typeface="Wingdings"/>
              </a:rPr>
              <a:t>+ 4H</a:t>
            </a:r>
            <a:r>
              <a:rPr lang="en-US" sz="2800" baseline="-25000" dirty="0">
                <a:solidFill>
                  <a:srgbClr val="FFFF00"/>
                </a:solidFill>
                <a:sym typeface="Wingdings"/>
              </a:rPr>
              <a:t>2</a:t>
            </a:r>
            <a:r>
              <a:rPr lang="en-US" sz="2800" dirty="0">
                <a:solidFill>
                  <a:srgbClr val="FFFF00"/>
                </a:solidFill>
                <a:sym typeface="Wingdings"/>
              </a:rPr>
              <a:t>O</a:t>
            </a:r>
          </a:p>
        </p:txBody>
      </p:sp>
      <p:sp>
        <p:nvSpPr>
          <p:cNvPr id="6" name="Rectangle 5">
            <a:hlinkClick r:id="rId4" action="ppaction://hlinksldjump"/>
          </p:cNvPr>
          <p:cNvSpPr/>
          <p:nvPr/>
        </p:nvSpPr>
        <p:spPr>
          <a:xfrm>
            <a:off x="1008762" y="2789251"/>
            <a:ext cx="45665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CO</a:t>
            </a:r>
            <a:r>
              <a:rPr lang="en-US" sz="2800" baseline="-25000" dirty="0">
                <a:solidFill>
                  <a:srgbClr val="FFFF00"/>
                </a:solidFill>
                <a:sym typeface="Wingdings"/>
              </a:rPr>
              <a:t>2</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rPr>
              <a:t>O </a:t>
            </a:r>
            <a:r>
              <a:rPr lang="en-US" sz="2800" dirty="0">
                <a:solidFill>
                  <a:srgbClr val="FFFF00"/>
                </a:solidFill>
                <a:sym typeface="Wingdings"/>
              </a:rPr>
              <a:t> H</a:t>
            </a:r>
            <a:r>
              <a:rPr lang="en-US" sz="2800" baseline="-25000" dirty="0">
                <a:solidFill>
                  <a:srgbClr val="FFFF00"/>
                </a:solidFill>
                <a:sym typeface="Wingdings"/>
              </a:rPr>
              <a:t>2</a:t>
            </a:r>
            <a:r>
              <a:rPr lang="en-US" sz="2800" dirty="0">
                <a:solidFill>
                  <a:srgbClr val="FFFF00"/>
                </a:solidFill>
                <a:sym typeface="Wingdings"/>
              </a:rPr>
              <a:t>CO</a:t>
            </a:r>
            <a:r>
              <a:rPr lang="en-US" sz="2800" baseline="-25000" dirty="0">
                <a:solidFill>
                  <a:srgbClr val="FFFF00"/>
                </a:solidFill>
                <a:sym typeface="Wingdings"/>
              </a:rPr>
              <a:t>3</a:t>
            </a:r>
            <a:endParaRPr lang="en-US" sz="2800" dirty="0">
              <a:solidFill>
                <a:srgbClr val="FFFF00"/>
              </a:solidFill>
              <a:sym typeface="Wingdings"/>
            </a:endParaRPr>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a:solidFill>
                  <a:srgbClr val="FF0000"/>
                </a:solidFill>
              </a:rPr>
              <a:t>Incorrect.  Try again:</a:t>
            </a:r>
          </a:p>
        </p:txBody>
      </p:sp>
      <p:sp>
        <p:nvSpPr>
          <p:cNvPr id="8"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Synthesis Reactions</a:t>
            </a:r>
          </a:p>
        </p:txBody>
      </p:sp>
    </p:spTree>
    <p:extLst>
      <p:ext uri="{BB962C8B-B14F-4D97-AF65-F5344CB8AC3E}">
        <p14:creationId xmlns:p14="http://schemas.microsoft.com/office/powerpoint/2010/main" val="1945358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00B050"/>
                </a:solidFill>
              </a:rPr>
              <a:t>Correct</a:t>
            </a:r>
          </a:p>
        </p:txBody>
      </p:sp>
      <p:sp>
        <p:nvSpPr>
          <p:cNvPr id="3" name="Content Placeholder 2"/>
          <p:cNvSpPr>
            <a:spLocks noGrp="1"/>
          </p:cNvSpPr>
          <p:nvPr>
            <p:ph idx="1"/>
          </p:nvPr>
        </p:nvSpPr>
        <p:spPr/>
        <p:txBody>
          <a:bodyPr/>
          <a:lstStyle/>
          <a:p>
            <a:pPr marL="0" indent="0">
              <a:buNone/>
            </a:pPr>
            <a:r>
              <a:rPr lang="en-US" dirty="0"/>
              <a:t>In the reaction:</a:t>
            </a:r>
          </a:p>
          <a:p>
            <a:pPr marL="0" indent="0" algn="ctr">
              <a:buNone/>
            </a:pPr>
            <a:r>
              <a:rPr lang="en-US" sz="3600" dirty="0">
                <a:solidFill>
                  <a:srgbClr val="7030A0"/>
                </a:solidFill>
                <a:sym typeface="Wingdings"/>
              </a:rPr>
              <a:t>CO</a:t>
            </a:r>
            <a:r>
              <a:rPr lang="en-US" sz="3600" baseline="-25000" dirty="0">
                <a:solidFill>
                  <a:srgbClr val="7030A0"/>
                </a:solidFill>
                <a:sym typeface="Wingdings"/>
              </a:rPr>
              <a:t>2</a:t>
            </a:r>
            <a:r>
              <a:rPr lang="en-US" sz="3600" dirty="0">
                <a:solidFill>
                  <a:srgbClr val="7030A0"/>
                </a:solidFill>
                <a:sym typeface="Wingdings"/>
              </a:rPr>
              <a:t> + H</a:t>
            </a:r>
            <a:r>
              <a:rPr lang="en-US" sz="3600" baseline="-25000" dirty="0">
                <a:solidFill>
                  <a:srgbClr val="7030A0"/>
                </a:solidFill>
                <a:sym typeface="Wingdings"/>
              </a:rPr>
              <a:t>2</a:t>
            </a:r>
            <a:r>
              <a:rPr lang="en-US" sz="3600" dirty="0">
                <a:solidFill>
                  <a:srgbClr val="7030A0"/>
                </a:solidFill>
              </a:rPr>
              <a:t>O </a:t>
            </a:r>
            <a:r>
              <a:rPr lang="en-US" sz="3600" dirty="0">
                <a:solidFill>
                  <a:srgbClr val="7030A0"/>
                </a:solidFill>
                <a:sym typeface="Wingdings"/>
              </a:rPr>
              <a:t> H</a:t>
            </a:r>
            <a:r>
              <a:rPr lang="en-US" sz="3600" baseline="-25000" dirty="0">
                <a:solidFill>
                  <a:srgbClr val="7030A0"/>
                </a:solidFill>
                <a:sym typeface="Wingdings"/>
              </a:rPr>
              <a:t>2</a:t>
            </a:r>
            <a:r>
              <a:rPr lang="en-US" sz="3600" dirty="0">
                <a:solidFill>
                  <a:srgbClr val="7030A0"/>
                </a:solidFill>
                <a:sym typeface="Wingdings"/>
              </a:rPr>
              <a:t>CO</a:t>
            </a:r>
            <a:r>
              <a:rPr lang="en-US" sz="3600" baseline="-25000" dirty="0">
                <a:solidFill>
                  <a:srgbClr val="7030A0"/>
                </a:solidFill>
                <a:sym typeface="Wingdings"/>
              </a:rPr>
              <a:t>3</a:t>
            </a:r>
            <a:endParaRPr lang="en-US" sz="3600" dirty="0">
              <a:solidFill>
                <a:srgbClr val="7030A0"/>
              </a:solidFill>
              <a:sym typeface="Wingdings"/>
            </a:endParaRPr>
          </a:p>
          <a:p>
            <a:pPr marL="0" indent="0">
              <a:buNone/>
            </a:pPr>
            <a:r>
              <a:rPr lang="en-US" dirty="0">
                <a:sym typeface="Wingdings"/>
              </a:rPr>
              <a:t>Two simple reactants combine to form one complex product molecule, indicating a synthesis reaction has taken place.</a:t>
            </a:r>
          </a:p>
          <a:p>
            <a:endParaRPr lang="en-US" dirty="0"/>
          </a:p>
        </p:txBody>
      </p:sp>
      <p:sp>
        <p:nvSpPr>
          <p:cNvPr id="4" name="Rectangle 3">
            <a:hlinkClick r:id="" action="ppaction://hlinkshowjump?jump=nextslide"/>
          </p:cNvPr>
          <p:cNvSpPr/>
          <p:nvPr/>
        </p:nvSpPr>
        <p:spPr>
          <a:xfrm>
            <a:off x="3910414" y="5438228"/>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Decomposition Reactions</a:t>
            </a:r>
          </a:p>
        </p:txBody>
      </p:sp>
      <p:sp>
        <p:nvSpPr>
          <p:cNvPr id="5" name="TextBox 4"/>
          <p:cNvSpPr txBox="1"/>
          <p:nvPr/>
        </p:nvSpPr>
        <p:spPr>
          <a:xfrm>
            <a:off x="838200" y="4001294"/>
            <a:ext cx="10515599" cy="954107"/>
          </a:xfrm>
          <a:prstGeom prst="rect">
            <a:avLst/>
          </a:prstGeom>
          <a:noFill/>
        </p:spPr>
        <p:txBody>
          <a:bodyPr wrap="square" rtlCol="0">
            <a:spAutoFit/>
          </a:bodyPr>
          <a:lstStyle/>
          <a:p>
            <a:r>
              <a:rPr lang="en-US" sz="2800" dirty="0"/>
              <a:t>The next type of reaction we will explore is the opposite of a synthesis reaction, known as a decomposition reaction.</a:t>
            </a:r>
          </a:p>
        </p:txBody>
      </p:sp>
      <p:sp>
        <p:nvSpPr>
          <p:cNvPr id="6"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Synthesis Reactions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513023" y="89754"/>
            <a:ext cx="487363" cy="487363"/>
          </a:xfrm>
          <a:prstGeom prst="rect">
            <a:avLst/>
          </a:prstGeom>
        </p:spPr>
      </p:pic>
      <p:sp>
        <p:nvSpPr>
          <p:cNvPr id="8" name="TextBox 7"/>
          <p:cNvSpPr txBox="1"/>
          <p:nvPr/>
        </p:nvSpPr>
        <p:spPr>
          <a:xfrm>
            <a:off x="8500189" y="116477"/>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9" name="Straight Arrow Connector 8"/>
          <p:cNvCxnSpPr/>
          <p:nvPr/>
        </p:nvCxnSpPr>
        <p:spPr>
          <a:xfrm>
            <a:off x="11089381" y="301143"/>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99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4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Synthesis and Decomposition Reactions iSpri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2923</TotalTime>
  <Words>1466</Words>
  <Application>Microsoft Office PowerPoint</Application>
  <PresentationFormat>Widescreen</PresentationFormat>
  <Paragraphs>142</Paragraphs>
  <Slides>22</Slides>
  <Notes>22</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Office Theme</vt:lpstr>
      <vt:lpstr>Types of Chemical Reactions: Synthesis &amp; Decomposition Reactions</vt:lpstr>
      <vt:lpstr>PowerPoint Presentation</vt:lpstr>
      <vt:lpstr>Synthesis Reactions</vt:lpstr>
      <vt:lpstr>PowerPoint Presentation</vt:lpstr>
      <vt:lpstr>PowerPoint Presentation</vt:lpstr>
      <vt:lpstr>PowerPoint Presentation</vt:lpstr>
      <vt:lpstr>PowerPoint Presentation</vt:lpstr>
      <vt:lpstr>Incorrect.  Try again:</vt:lpstr>
      <vt:lpstr>Correct</vt:lpstr>
      <vt:lpstr>Decomposition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Incorrect.  Try again:</vt:lpstr>
      <vt:lpstr>Correct</vt:lpstr>
      <vt:lpstr>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Synthesis and Decomposition Reactions iSpring</dc:title>
  <dc:creator>Eli Fogle</dc:creator>
  <cp:lastModifiedBy>Media Guru</cp:lastModifiedBy>
  <cp:revision>35</cp:revision>
  <cp:lastPrinted>2016-08-24T14:34:48Z</cp:lastPrinted>
  <dcterms:created xsi:type="dcterms:W3CDTF">2016-04-20T14:13:09Z</dcterms:created>
  <dcterms:modified xsi:type="dcterms:W3CDTF">2016-08-24T18:07:48Z</dcterms:modified>
</cp:coreProperties>
</file>