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3" r:id="rId9"/>
    <p:sldId id="274" r:id="rId10"/>
    <p:sldId id="275" r:id="rId11"/>
    <p:sldId id="276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79"/>
    <p:restoredTop sz="94762"/>
  </p:normalViewPr>
  <p:slideViewPr>
    <p:cSldViewPr snapToGrid="0" snapToObjects="1">
      <p:cViewPr varScale="1">
        <p:scale>
          <a:sx n="108" d="100"/>
          <a:sy n="108" d="100"/>
        </p:scale>
        <p:origin x="62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AE644-D20D-491F-85CD-D913AF45A751}" type="datetimeFigureOut">
              <a:rPr lang="en-CA" smtClean="0"/>
              <a:t>2017-07-27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B9AE3F-365E-4C58-8BBD-C5C9EE6772A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0899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9AE3F-365E-4C58-8BBD-C5C9EE6772A1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7448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9AE3F-365E-4C58-8BBD-C5C9EE6772A1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2430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9AE3F-365E-4C58-8BBD-C5C9EE6772A1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0495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9AE3F-365E-4C58-8BBD-C5C9EE6772A1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6481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9AE3F-365E-4C58-8BBD-C5C9EE6772A1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1197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9AE3F-365E-4C58-8BBD-C5C9EE6772A1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4641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9AE3F-365E-4C58-8BBD-C5C9EE6772A1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4778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9AE3F-365E-4C58-8BBD-C5C9EE6772A1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9272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9AE3F-365E-4C58-8BBD-C5C9EE6772A1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7982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9AE3F-365E-4C58-8BBD-C5C9EE6772A1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2112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9AE3F-365E-4C58-8BBD-C5C9EE6772A1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5534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8DCE6-2B4D-4948-80B8-A4AB60912561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3941-8139-E844-8060-D90C2516F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94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8DCE6-2B4D-4948-80B8-A4AB60912561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3941-8139-E844-8060-D90C2516F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6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8DCE6-2B4D-4948-80B8-A4AB60912561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3941-8139-E844-8060-D90C2516F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09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8DCE6-2B4D-4948-80B8-A4AB60912561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3941-8139-E844-8060-D90C2516F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34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8DCE6-2B4D-4948-80B8-A4AB60912561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3941-8139-E844-8060-D90C2516F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7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8DCE6-2B4D-4948-80B8-A4AB60912561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3941-8139-E844-8060-D90C2516F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55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8DCE6-2B4D-4948-80B8-A4AB60912561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3941-8139-E844-8060-D90C2516F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20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8DCE6-2B4D-4948-80B8-A4AB60912561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3941-8139-E844-8060-D90C2516F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6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8DCE6-2B4D-4948-80B8-A4AB60912561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3941-8139-E844-8060-D90C2516F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36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8DCE6-2B4D-4948-80B8-A4AB60912561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3941-8139-E844-8060-D90C2516F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4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8DCE6-2B4D-4948-80B8-A4AB60912561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3941-8139-E844-8060-D90C2516F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75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8DCE6-2B4D-4948-80B8-A4AB60912561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23941-8139-E844-8060-D90C2516F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31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Using the GRASS Method to Solve Problems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08" y="5788798"/>
            <a:ext cx="2247900" cy="9271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4132" y="61062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0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703" y="244947"/>
            <a:ext cx="11541211" cy="4745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When iron is exposed to air, it corrodes to form red-brown rust. Rust is iron (III) oxide (Fe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3</a:t>
            </a:r>
            <a:r>
              <a:rPr lang="en-US" sz="2000" dirty="0"/>
              <a:t>). How many moles of iron (III) oxide are contained in 92.2g of pure Fe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3</a:t>
            </a:r>
            <a:r>
              <a:rPr lang="en-US" sz="2000" dirty="0"/>
              <a:t>? Round your final answer to three significant digits.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0703" y="1252998"/>
            <a:ext cx="1507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Given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Required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Analyze</a:t>
            </a:r>
          </a:p>
          <a:p>
            <a:r>
              <a:rPr lang="en-US" sz="2400" b="1" dirty="0">
                <a:solidFill>
                  <a:srgbClr val="0432FF"/>
                </a:solidFill>
              </a:rPr>
              <a:t>Solve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Statement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230282" y="929157"/>
                <a:ext cx="8019738" cy="5100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432FF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Given:</a:t>
                </a:r>
              </a:p>
              <a:p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Mass Fe</a:t>
                </a:r>
                <a:r>
                  <a:rPr lang="en-US" sz="1600" baseline="-25000" dirty="0">
                    <a:latin typeface="Cambria Math" charset="0"/>
                    <a:ea typeface="Cambria Math" charset="0"/>
                    <a:cs typeface="Cambria Math" charset="0"/>
                  </a:rPr>
                  <a:t>2</a:t>
                </a:r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O</a:t>
                </a:r>
                <a:r>
                  <a:rPr lang="en-US" sz="1600" baseline="-25000" dirty="0">
                    <a:latin typeface="Cambria Math" charset="0"/>
                    <a:ea typeface="Cambria Math" charset="0"/>
                    <a:cs typeface="Cambria Math" charset="0"/>
                  </a:rPr>
                  <a:t>3</a:t>
                </a:r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 = 92.2g</a:t>
                </a:r>
              </a:p>
              <a:p>
                <a:endParaRPr lang="en-US" sz="16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r>
                  <a:rPr lang="en-US" sz="1600" b="1" dirty="0">
                    <a:solidFill>
                      <a:srgbClr val="0432FF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Required:</a:t>
                </a:r>
              </a:p>
              <a:p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n Fe</a:t>
                </a:r>
                <a:r>
                  <a:rPr lang="en-US" sz="1600" baseline="-25000" dirty="0">
                    <a:latin typeface="Cambria Math" charset="0"/>
                    <a:ea typeface="Cambria Math" charset="0"/>
                    <a:cs typeface="Cambria Math" charset="0"/>
                  </a:rPr>
                  <a:t>2</a:t>
                </a:r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O</a:t>
                </a:r>
                <a:r>
                  <a:rPr lang="en-US" sz="1600" baseline="-25000" dirty="0">
                    <a:latin typeface="Cambria Math" charset="0"/>
                    <a:ea typeface="Cambria Math" charset="0"/>
                    <a:cs typeface="Cambria Math" charset="0"/>
                  </a:rPr>
                  <a:t>3</a:t>
                </a:r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 = ? </a:t>
                </a:r>
                <a:r>
                  <a:rPr lang="en-US" sz="1600" dirty="0" err="1">
                    <a:latin typeface="Cambria Math" charset="0"/>
                    <a:ea typeface="Cambria Math" charset="0"/>
                    <a:cs typeface="Cambria Math" charset="0"/>
                  </a:rPr>
                  <a:t>mol</a:t>
                </a:r>
                <a:endParaRPr lang="en-US" sz="16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M Fe</a:t>
                </a:r>
                <a:r>
                  <a:rPr lang="en-US" sz="1600" baseline="-25000" dirty="0">
                    <a:latin typeface="Cambria Math" charset="0"/>
                    <a:ea typeface="Cambria Math" charset="0"/>
                    <a:cs typeface="Cambria Math" charset="0"/>
                  </a:rPr>
                  <a:t>2</a:t>
                </a:r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O</a:t>
                </a:r>
                <a:r>
                  <a:rPr lang="en-US" sz="1600" baseline="-25000" dirty="0">
                    <a:latin typeface="Cambria Math" charset="0"/>
                    <a:ea typeface="Cambria Math" charset="0"/>
                    <a:cs typeface="Cambria Math" charset="0"/>
                  </a:rPr>
                  <a:t>3</a:t>
                </a:r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 = ? g/</a:t>
                </a:r>
                <a:r>
                  <a:rPr lang="en-US" sz="1600" dirty="0" err="1">
                    <a:latin typeface="Cambria Math" charset="0"/>
                    <a:ea typeface="Cambria Math" charset="0"/>
                    <a:cs typeface="Cambria Math" charset="0"/>
                  </a:rPr>
                  <a:t>mol</a:t>
                </a:r>
                <a:endParaRPr lang="en-US" sz="16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endParaRPr lang="en-US" sz="16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r>
                  <a:rPr lang="en-US" sz="1600" b="1" dirty="0">
                    <a:solidFill>
                      <a:srgbClr val="0432FF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Analyze: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i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n</m:t>
                      </m:r>
                      <m:r>
                        <a:rPr lang="en-US" sz="1600" i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600" i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m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600" i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M</m:t>
                          </m:r>
                        </m:den>
                      </m:f>
                    </m:oMath>
                  </m:oMathPara>
                </a14:m>
                <a:endParaRPr lang="en-US" sz="16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endParaRPr lang="en-US" sz="16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r>
                  <a:rPr lang="en-US" sz="1600" b="1" dirty="0">
                    <a:solidFill>
                      <a:srgbClr val="0432FF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Solve: </a:t>
                </a:r>
                <a:endParaRPr lang="en-US" sz="1600" b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M Fe</a:t>
                </a:r>
                <a:r>
                  <a:rPr lang="en-US" sz="1600" baseline="-25000" dirty="0">
                    <a:latin typeface="Cambria Math" charset="0"/>
                    <a:ea typeface="Cambria Math" charset="0"/>
                    <a:cs typeface="Cambria Math" charset="0"/>
                  </a:rPr>
                  <a:t>2</a:t>
                </a:r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O</a:t>
                </a:r>
                <a:r>
                  <a:rPr lang="en-US" sz="1600" baseline="-25000" dirty="0">
                    <a:latin typeface="Cambria Math" charset="0"/>
                    <a:ea typeface="Cambria Math" charset="0"/>
                    <a:cs typeface="Cambria Math" charset="0"/>
                  </a:rPr>
                  <a:t>3</a:t>
                </a:r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 = 2(55.8g/</a:t>
                </a:r>
                <a:r>
                  <a:rPr lang="en-US" sz="1600" dirty="0" err="1">
                    <a:latin typeface="Cambria Math" charset="0"/>
                    <a:ea typeface="Cambria Math" charset="0"/>
                    <a:cs typeface="Cambria Math" charset="0"/>
                  </a:rPr>
                  <a:t>mol</a:t>
                </a:r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) + 3(16g/</a:t>
                </a:r>
                <a:r>
                  <a:rPr lang="en-US" sz="1600" dirty="0" err="1">
                    <a:latin typeface="Cambria Math" charset="0"/>
                    <a:ea typeface="Cambria Math" charset="0"/>
                    <a:cs typeface="Cambria Math" charset="0"/>
                  </a:rPr>
                  <a:t>mol</a:t>
                </a:r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)</a:t>
                </a:r>
              </a:p>
              <a:p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                = 159.6 g/</a:t>
                </a:r>
                <a:r>
                  <a:rPr lang="en-US" sz="1600" dirty="0" err="1">
                    <a:latin typeface="Cambria Math" charset="0"/>
                    <a:ea typeface="Cambria Math" charset="0"/>
                    <a:cs typeface="Cambria Math" charset="0"/>
                  </a:rPr>
                  <a:t>mol</a:t>
                </a:r>
                <a:endParaRPr lang="en-US" sz="16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endParaRPr lang="en-US" sz="16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i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n</m:t>
                      </m:r>
                      <m:r>
                        <a:rPr lang="en-US" sz="1600" i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600" i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m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600" i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M</m:t>
                          </m:r>
                        </m:den>
                      </m:f>
                    </m:oMath>
                  </m:oMathPara>
                </a14:m>
                <a:endParaRPr lang="en-US" sz="20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i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n</m:t>
                      </m:r>
                      <m:r>
                        <a:rPr lang="en-US" sz="1600" i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CA" sz="16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92.2</m:t>
                          </m:r>
                          <m:r>
                            <m:rPr>
                              <m:sty m:val="p"/>
                            </m:rPr>
                            <a:rPr lang="en-CA" sz="16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g</m:t>
                          </m:r>
                        </m:num>
                        <m:den>
                          <m:r>
                            <a:rPr lang="en-CA" sz="16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159.6</m:t>
                          </m:r>
                          <m:r>
                            <m:rPr>
                              <m:sty m:val="p"/>
                            </m:rPr>
                            <a:rPr lang="en-CA" sz="16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g</m:t>
                          </m:r>
                          <m:r>
                            <a:rPr lang="en-CA" sz="16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CA" sz="16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mol</m:t>
                          </m:r>
                        </m:den>
                      </m:f>
                    </m:oMath>
                  </m:oMathPara>
                </a14:m>
                <a:endParaRPr lang="en-US" sz="16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latin typeface="Cambria Math" charset="0"/>
                        <a:ea typeface="Cambria Math" charset="0"/>
                        <a:cs typeface="Cambria Math" charset="0"/>
                      </a:rPr>
                      <m:t>n</m:t>
                    </m:r>
                    <m:r>
                      <a:rPr lang="en-US" sz="1600" i="0">
                        <a:latin typeface="Cambria Math" charset="0"/>
                        <a:ea typeface="Cambria Math" charset="0"/>
                        <a:cs typeface="Cambria Math" charset="0"/>
                      </a:rPr>
                      <m:t>=0.5777</m:t>
                    </m:r>
                    <m:r>
                      <a:rPr lang="en-CA" sz="16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69 </m:t>
                    </m:r>
                    <m:r>
                      <m:rPr>
                        <m:sty m:val="p"/>
                      </m:rPr>
                      <a:rPr lang="en-CA" sz="16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mol</m:t>
                    </m:r>
                    <m:r>
                      <a:rPr lang="en-CA" sz="16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CA" sz="16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Fe</m:t>
                    </m:r>
                    <m:r>
                      <a:rPr lang="en-CA" sz="1600" b="0" i="0" baseline="-2500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2</m:t>
                    </m:r>
                    <m:r>
                      <m:rPr>
                        <m:sty m:val="p"/>
                      </m:rPr>
                      <a:rPr lang="en-CA" sz="16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O</m:t>
                    </m:r>
                    <m:r>
                      <a:rPr lang="en-CA" sz="1600" b="0" i="0" baseline="-2500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3 </m:t>
                    </m:r>
                  </m:oMath>
                </a14:m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= 0.578 </a:t>
                </a:r>
                <a:r>
                  <a:rPr lang="en-US" sz="1600" dirty="0" err="1">
                    <a:latin typeface="Cambria Math" charset="0"/>
                    <a:ea typeface="Cambria Math" charset="0"/>
                    <a:cs typeface="Cambria Math" charset="0"/>
                  </a:rPr>
                  <a:t>mol</a:t>
                </a:r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               </a:t>
                </a:r>
                <a:r>
                  <a:rPr lang="en-US" sz="1600" dirty="0">
                    <a:solidFill>
                      <a:srgbClr val="0432FF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round to 3 significant digits</a:t>
                </a:r>
                <a:endParaRPr lang="en-US" sz="1600" baseline="-25000" dirty="0">
                  <a:solidFill>
                    <a:srgbClr val="0432FF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282" y="929157"/>
                <a:ext cx="8019738" cy="5100820"/>
              </a:xfrm>
              <a:prstGeom prst="rect">
                <a:avLst/>
              </a:prstGeom>
              <a:blipFill rotWithShape="0">
                <a:blip r:embed="rId5"/>
                <a:stretch>
                  <a:fillRect l="-456" t="-478" b="-2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17297" y="6151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7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703" y="244947"/>
            <a:ext cx="11541211" cy="4745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When iron is exposed to air, it corrodes to form red-brown rust. Rust is iron (III) oxide (Fe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3</a:t>
            </a:r>
            <a:r>
              <a:rPr lang="en-US" sz="2000" dirty="0"/>
              <a:t>). How many moles of iron (III) oxide are contained in 92.2g of pure Fe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3</a:t>
            </a:r>
            <a:r>
              <a:rPr lang="en-US" sz="2000" dirty="0"/>
              <a:t>? Round your final answer to three significant digits.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0703" y="1252998"/>
            <a:ext cx="1507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Given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Required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Analyze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Solve</a:t>
            </a:r>
          </a:p>
          <a:p>
            <a:r>
              <a:rPr lang="en-US" sz="2400" b="1" dirty="0">
                <a:solidFill>
                  <a:srgbClr val="0432FF"/>
                </a:solidFill>
              </a:rPr>
              <a:t>Statement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30282" y="929157"/>
                <a:ext cx="8019738" cy="5962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432FF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Given:</a:t>
                </a:r>
              </a:p>
              <a:p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Mass Fe</a:t>
                </a:r>
                <a:r>
                  <a:rPr lang="en-US" sz="1600" baseline="-25000" dirty="0">
                    <a:latin typeface="Cambria Math" charset="0"/>
                    <a:ea typeface="Cambria Math" charset="0"/>
                    <a:cs typeface="Cambria Math" charset="0"/>
                  </a:rPr>
                  <a:t>2</a:t>
                </a:r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O</a:t>
                </a:r>
                <a:r>
                  <a:rPr lang="en-US" sz="1600" baseline="-25000" dirty="0">
                    <a:latin typeface="Cambria Math" charset="0"/>
                    <a:ea typeface="Cambria Math" charset="0"/>
                    <a:cs typeface="Cambria Math" charset="0"/>
                  </a:rPr>
                  <a:t>3</a:t>
                </a:r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 = 92.2g</a:t>
                </a:r>
              </a:p>
              <a:p>
                <a:endParaRPr lang="en-US" sz="16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r>
                  <a:rPr lang="en-US" sz="1600" b="1" dirty="0">
                    <a:solidFill>
                      <a:srgbClr val="0432FF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Required:</a:t>
                </a:r>
              </a:p>
              <a:p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n Fe</a:t>
                </a:r>
                <a:r>
                  <a:rPr lang="en-US" sz="1600" baseline="-25000" dirty="0">
                    <a:latin typeface="Cambria Math" charset="0"/>
                    <a:ea typeface="Cambria Math" charset="0"/>
                    <a:cs typeface="Cambria Math" charset="0"/>
                  </a:rPr>
                  <a:t>2</a:t>
                </a:r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O</a:t>
                </a:r>
                <a:r>
                  <a:rPr lang="en-US" sz="1600" baseline="-25000" dirty="0">
                    <a:latin typeface="Cambria Math" charset="0"/>
                    <a:ea typeface="Cambria Math" charset="0"/>
                    <a:cs typeface="Cambria Math" charset="0"/>
                  </a:rPr>
                  <a:t>3</a:t>
                </a:r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 = ? </a:t>
                </a:r>
                <a:r>
                  <a:rPr lang="en-US" sz="1600" dirty="0" err="1">
                    <a:latin typeface="Cambria Math" charset="0"/>
                    <a:ea typeface="Cambria Math" charset="0"/>
                    <a:cs typeface="Cambria Math" charset="0"/>
                  </a:rPr>
                  <a:t>mol</a:t>
                </a:r>
                <a:endParaRPr lang="en-US" sz="16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M Fe</a:t>
                </a:r>
                <a:r>
                  <a:rPr lang="en-US" sz="1600" baseline="-25000" dirty="0">
                    <a:latin typeface="Cambria Math" charset="0"/>
                    <a:ea typeface="Cambria Math" charset="0"/>
                    <a:cs typeface="Cambria Math" charset="0"/>
                  </a:rPr>
                  <a:t>2</a:t>
                </a:r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O</a:t>
                </a:r>
                <a:r>
                  <a:rPr lang="en-US" sz="1600" baseline="-25000" dirty="0">
                    <a:latin typeface="Cambria Math" charset="0"/>
                    <a:ea typeface="Cambria Math" charset="0"/>
                    <a:cs typeface="Cambria Math" charset="0"/>
                  </a:rPr>
                  <a:t>3</a:t>
                </a:r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 = ? g/</a:t>
                </a:r>
                <a:r>
                  <a:rPr lang="en-US" sz="1600" dirty="0" err="1">
                    <a:latin typeface="Cambria Math" charset="0"/>
                    <a:ea typeface="Cambria Math" charset="0"/>
                    <a:cs typeface="Cambria Math" charset="0"/>
                  </a:rPr>
                  <a:t>mol</a:t>
                </a:r>
                <a:endParaRPr lang="en-US" sz="16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endParaRPr lang="en-US" sz="16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r>
                  <a:rPr lang="en-US" sz="1600" b="1" dirty="0">
                    <a:solidFill>
                      <a:srgbClr val="0432FF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Analyze: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i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n</m:t>
                      </m:r>
                      <m:r>
                        <a:rPr lang="en-US" sz="1600" i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600" i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m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600" i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M</m:t>
                          </m:r>
                        </m:den>
                      </m:f>
                    </m:oMath>
                  </m:oMathPara>
                </a14:m>
                <a:endParaRPr lang="en-US" sz="16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endParaRPr lang="en-US" sz="16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r>
                  <a:rPr lang="en-US" sz="1600" b="1" dirty="0">
                    <a:solidFill>
                      <a:srgbClr val="0432FF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Solve: </a:t>
                </a:r>
                <a:endParaRPr lang="en-US" sz="1600" b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M Fe</a:t>
                </a:r>
                <a:r>
                  <a:rPr lang="en-US" sz="1600" baseline="-25000" dirty="0">
                    <a:latin typeface="Cambria Math" charset="0"/>
                    <a:ea typeface="Cambria Math" charset="0"/>
                    <a:cs typeface="Cambria Math" charset="0"/>
                  </a:rPr>
                  <a:t>2</a:t>
                </a:r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O</a:t>
                </a:r>
                <a:r>
                  <a:rPr lang="en-US" sz="1600" baseline="-25000" dirty="0">
                    <a:latin typeface="Cambria Math" charset="0"/>
                    <a:ea typeface="Cambria Math" charset="0"/>
                    <a:cs typeface="Cambria Math" charset="0"/>
                  </a:rPr>
                  <a:t>3</a:t>
                </a:r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 = 2(55.8g/</a:t>
                </a:r>
                <a:r>
                  <a:rPr lang="en-US" sz="1600" dirty="0" err="1">
                    <a:latin typeface="Cambria Math" charset="0"/>
                    <a:ea typeface="Cambria Math" charset="0"/>
                    <a:cs typeface="Cambria Math" charset="0"/>
                  </a:rPr>
                  <a:t>mol</a:t>
                </a:r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) + 3(16g/</a:t>
                </a:r>
                <a:r>
                  <a:rPr lang="en-US" sz="1600" dirty="0" err="1">
                    <a:latin typeface="Cambria Math" charset="0"/>
                    <a:ea typeface="Cambria Math" charset="0"/>
                    <a:cs typeface="Cambria Math" charset="0"/>
                  </a:rPr>
                  <a:t>mol</a:t>
                </a:r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)</a:t>
                </a:r>
              </a:p>
              <a:p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                = 159.6 g/</a:t>
                </a:r>
                <a:r>
                  <a:rPr lang="en-US" sz="1600" dirty="0" err="1">
                    <a:latin typeface="Cambria Math" charset="0"/>
                    <a:ea typeface="Cambria Math" charset="0"/>
                    <a:cs typeface="Cambria Math" charset="0"/>
                  </a:rPr>
                  <a:t>mol</a:t>
                </a:r>
                <a:endParaRPr lang="en-US" sz="16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endParaRPr lang="en-US" sz="16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i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n</m:t>
                      </m:r>
                      <m:r>
                        <a:rPr lang="en-US" sz="1600" i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600" i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m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600" i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M</m:t>
                          </m:r>
                        </m:den>
                      </m:f>
                    </m:oMath>
                  </m:oMathPara>
                </a14:m>
                <a:endParaRPr lang="en-US" sz="20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i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n</m:t>
                      </m:r>
                      <m:r>
                        <a:rPr lang="en-US" sz="1600" i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CA" sz="16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92.2</m:t>
                          </m:r>
                          <m:r>
                            <m:rPr>
                              <m:sty m:val="p"/>
                            </m:rPr>
                            <a:rPr lang="en-CA" sz="16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g</m:t>
                          </m:r>
                        </m:num>
                        <m:den>
                          <m:r>
                            <a:rPr lang="en-CA" sz="16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159.6</m:t>
                          </m:r>
                          <m:r>
                            <m:rPr>
                              <m:sty m:val="p"/>
                            </m:rPr>
                            <a:rPr lang="en-CA" sz="16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g</m:t>
                          </m:r>
                          <m:r>
                            <a:rPr lang="en-CA" sz="16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CA" sz="16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mol</m:t>
                          </m:r>
                        </m:den>
                      </m:f>
                    </m:oMath>
                  </m:oMathPara>
                </a14:m>
                <a:endParaRPr lang="en-US" sz="16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latin typeface="Cambria Math" charset="0"/>
                        <a:ea typeface="Cambria Math" charset="0"/>
                        <a:cs typeface="Cambria Math" charset="0"/>
                      </a:rPr>
                      <m:t>n</m:t>
                    </m:r>
                    <m:r>
                      <a:rPr lang="en-US" sz="1600" i="0">
                        <a:latin typeface="Cambria Math" charset="0"/>
                        <a:ea typeface="Cambria Math" charset="0"/>
                        <a:cs typeface="Cambria Math" charset="0"/>
                      </a:rPr>
                      <m:t>=0.5777</m:t>
                    </m:r>
                    <m:r>
                      <a:rPr lang="en-CA" sz="16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69 </m:t>
                    </m:r>
                    <m:r>
                      <m:rPr>
                        <m:sty m:val="p"/>
                      </m:rPr>
                      <a:rPr lang="en-CA" sz="16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mol</m:t>
                    </m:r>
                    <m:r>
                      <a:rPr lang="en-CA" sz="16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CA" sz="16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Fe</m:t>
                    </m:r>
                    <m:r>
                      <a:rPr lang="en-CA" sz="1600" b="0" i="0" baseline="-2500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2</m:t>
                    </m:r>
                    <m:r>
                      <m:rPr>
                        <m:sty m:val="p"/>
                      </m:rPr>
                      <a:rPr lang="en-CA" sz="16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O</m:t>
                    </m:r>
                    <m:r>
                      <a:rPr lang="en-CA" sz="1600" b="0" i="0" baseline="-2500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3 </m:t>
                    </m:r>
                  </m:oMath>
                </a14:m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= 0.578 </a:t>
                </a:r>
                <a:r>
                  <a:rPr lang="en-US" sz="1600" dirty="0" err="1">
                    <a:latin typeface="Cambria Math" charset="0"/>
                    <a:ea typeface="Cambria Math" charset="0"/>
                    <a:cs typeface="Cambria Math" charset="0"/>
                  </a:rPr>
                  <a:t>mol</a:t>
                </a:r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               </a:t>
                </a:r>
                <a:r>
                  <a:rPr lang="en-US" sz="1600" dirty="0">
                    <a:solidFill>
                      <a:srgbClr val="0432FF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round to 3 significant digits</a:t>
                </a:r>
                <a:endParaRPr lang="en-US" sz="1600" baseline="-25000" dirty="0">
                  <a:solidFill>
                    <a:srgbClr val="0432FF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endParaRPr lang="en-US" sz="2400" baseline="-250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r>
                  <a:rPr lang="en-US" sz="1600" b="1" dirty="0">
                    <a:solidFill>
                      <a:srgbClr val="0432FF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Statement:</a:t>
                </a:r>
              </a:p>
              <a:p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Therefore, there are 0.578 moles of iron (III) oxide contained in 92.2g of pure Fe</a:t>
                </a:r>
                <a:r>
                  <a:rPr lang="en-US" sz="1600" baseline="-25000" dirty="0">
                    <a:latin typeface="Cambria Math" charset="0"/>
                    <a:ea typeface="Cambria Math" charset="0"/>
                    <a:cs typeface="Cambria Math" charset="0"/>
                  </a:rPr>
                  <a:t>2</a:t>
                </a:r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O</a:t>
                </a:r>
                <a:r>
                  <a:rPr lang="en-US" sz="1600" baseline="-25000" dirty="0">
                    <a:latin typeface="Cambria Math" charset="0"/>
                    <a:ea typeface="Cambria Math" charset="0"/>
                    <a:cs typeface="Cambria Math" charset="0"/>
                  </a:rPr>
                  <a:t>3</a:t>
                </a:r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. </a:t>
                </a:r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282" y="929157"/>
                <a:ext cx="8019738" cy="5962594"/>
              </a:xfrm>
              <a:prstGeom prst="rect">
                <a:avLst/>
              </a:prstGeom>
              <a:blipFill rotWithShape="0">
                <a:blip r:embed="rId5"/>
                <a:stretch>
                  <a:fillRect l="-456" t="-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 flipH="1">
            <a:off x="6606811" y="5621160"/>
            <a:ext cx="51063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8520" y="6160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6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GRASS method?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GRASS method is an organizational tool that allows students to solve problems in an organized and logical way.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6276" y="6107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8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the GRASS Method?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GRASS method is useful for both students and teachers.</a:t>
            </a:r>
          </a:p>
          <a:p>
            <a:r>
              <a:rPr lang="en-US" dirty="0"/>
              <a:t>For students, using the GRASS method gives students a set of guidelines that helps:</a:t>
            </a:r>
          </a:p>
          <a:p>
            <a:pPr lvl="1"/>
            <a:r>
              <a:rPr lang="en-US" sz="2600" dirty="0"/>
              <a:t>organize their solutions</a:t>
            </a:r>
          </a:p>
          <a:p>
            <a:pPr lvl="1"/>
            <a:r>
              <a:rPr lang="en-US" sz="2600" dirty="0"/>
              <a:t>uncover the relevant information in a problem</a:t>
            </a:r>
          </a:p>
          <a:p>
            <a:pPr lvl="1"/>
            <a:r>
              <a:rPr lang="en-US" sz="2600" dirty="0"/>
              <a:t>find the ultimate goal of the problem </a:t>
            </a:r>
          </a:p>
          <a:p>
            <a:pPr lvl="1"/>
            <a:r>
              <a:rPr lang="en-US" sz="2600" dirty="0"/>
              <a:t>guide students to the proper tools (equations) to use in solving the problem</a:t>
            </a:r>
          </a:p>
          <a:p>
            <a:r>
              <a:rPr lang="en-US" dirty="0"/>
              <a:t>The GRASS method also allows students to clearly demonstrate their understanding of the concepts being assessed.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0893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5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the GRASS Method?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teachers, the GRASS method has several benefits:</a:t>
            </a:r>
          </a:p>
          <a:p>
            <a:pPr lvl="1"/>
            <a:r>
              <a:rPr lang="en-US" sz="2800" dirty="0"/>
              <a:t>makes sure that all students are presenting their solutions in a uniform format.</a:t>
            </a:r>
          </a:p>
          <a:p>
            <a:pPr lvl="1"/>
            <a:r>
              <a:rPr lang="en-US" sz="2800" dirty="0"/>
              <a:t>allows teachers to see the thought process that students are using to solve problems.</a:t>
            </a:r>
          </a:p>
          <a:p>
            <a:pPr lvl="1"/>
            <a:r>
              <a:rPr lang="en-US" sz="2800" dirty="0"/>
              <a:t>allows teachers to identify areas where students may be struggling or may need additional support.  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1786" y="6176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8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GRASS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908" y="1556951"/>
            <a:ext cx="11096368" cy="46200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G</a:t>
            </a:r>
            <a:r>
              <a:rPr lang="en-US" dirty="0"/>
              <a:t>iven - identify the information GIVEN in the problem.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R</a:t>
            </a:r>
            <a:r>
              <a:rPr lang="en-US" dirty="0"/>
              <a:t>equired – identify the information REQUIRED (what are you trying to determine).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A</a:t>
            </a:r>
            <a:r>
              <a:rPr lang="en-US" dirty="0"/>
              <a:t>nalyze – ANALYZE (figure out) which equation, rule or principle applies to this type of problem.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S</a:t>
            </a:r>
            <a:r>
              <a:rPr lang="en-US" dirty="0"/>
              <a:t>olve – if using an equation, substitute the values given in the problem and SOLVE the equation.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S</a:t>
            </a:r>
            <a:r>
              <a:rPr lang="en-US" dirty="0"/>
              <a:t>tatement – rewrite your answer as a STATEMENT using a brief sentence that clearly answers the problem.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6476" y="6176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3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How to Use the GRASS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70558"/>
            <a:ext cx="10515600" cy="474576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When iron is exposed to air, it corrodes to form red-brown rust. Rust is iron (III) oxide (Fe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). How many moles of iron (III) oxide are contained in 92.2g of pure Fe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? Round your final answer to three significant digits.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3728" y="3278081"/>
            <a:ext cx="3364544" cy="273824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90665" y="616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3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703" y="244947"/>
            <a:ext cx="11541211" cy="4745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When iron is exposed to air, it corrodes to form red-brown rust. Rust is iron (III) oxide (Fe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3</a:t>
            </a:r>
            <a:r>
              <a:rPr lang="en-US" sz="2000" dirty="0"/>
              <a:t>). How many moles of iron (III) oxide are contained in 92.2g of pure Fe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3</a:t>
            </a:r>
            <a:r>
              <a:rPr lang="en-US" sz="2000" dirty="0"/>
              <a:t>? Round your final answer to three significant digits.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0703" y="1252998"/>
            <a:ext cx="1507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Given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Required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Analyze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Solve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Statement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30282" y="929157"/>
            <a:ext cx="801973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  <a:latin typeface="Cambria Math" charset="0"/>
                <a:ea typeface="Cambria Math" charset="0"/>
                <a:cs typeface="Cambria Math" charset="0"/>
              </a:rPr>
              <a:t>Given:</a:t>
            </a:r>
          </a:p>
          <a:p>
            <a:r>
              <a:rPr lang="en-US" sz="1600" dirty="0">
                <a:latin typeface="Cambria Math" charset="0"/>
                <a:ea typeface="Cambria Math" charset="0"/>
                <a:cs typeface="Cambria Math" charset="0"/>
              </a:rPr>
              <a:t>Mass Fe</a:t>
            </a:r>
            <a:r>
              <a:rPr lang="en-US" sz="1600" baseline="-25000" dirty="0">
                <a:latin typeface="Cambria Math" charset="0"/>
                <a:ea typeface="Cambria Math" charset="0"/>
                <a:cs typeface="Cambria Math" charset="0"/>
              </a:rPr>
              <a:t>2</a:t>
            </a:r>
            <a:r>
              <a:rPr lang="en-US" sz="1600" dirty="0">
                <a:latin typeface="Cambria Math" charset="0"/>
                <a:ea typeface="Cambria Math" charset="0"/>
                <a:cs typeface="Cambria Math" charset="0"/>
              </a:rPr>
              <a:t>O</a:t>
            </a:r>
            <a:r>
              <a:rPr lang="en-US" sz="1600" baseline="-25000" dirty="0">
                <a:latin typeface="Cambria Math" charset="0"/>
                <a:ea typeface="Cambria Math" charset="0"/>
                <a:cs typeface="Cambria Math" charset="0"/>
              </a:rPr>
              <a:t>3</a:t>
            </a:r>
            <a:r>
              <a:rPr lang="en-US" sz="1600" dirty="0">
                <a:latin typeface="Cambria Math" charset="0"/>
                <a:ea typeface="Cambria Math" charset="0"/>
                <a:cs typeface="Cambria Math" charset="0"/>
              </a:rPr>
              <a:t> = 92.2g</a:t>
            </a:r>
          </a:p>
          <a:p>
            <a:endParaRPr lang="en-US" sz="1600" dirty="0">
              <a:latin typeface="Cambria Math" charset="0"/>
              <a:ea typeface="Cambria Math" charset="0"/>
              <a:cs typeface="Cambria Math" charset="0"/>
            </a:endParaRPr>
          </a:p>
          <a:p>
            <a:endParaRPr lang="en-US" sz="14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7398" y="61692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7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703" y="244947"/>
            <a:ext cx="11541211" cy="4745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When iron is exposed to air, it corrodes to form red-brown rust. Rust is iron (III) oxide (Fe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3</a:t>
            </a:r>
            <a:r>
              <a:rPr lang="en-US" sz="2000" dirty="0"/>
              <a:t>). How many moles of iron (III) oxide are contained in 92.2g of pure Fe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3</a:t>
            </a:r>
            <a:r>
              <a:rPr lang="en-US" sz="2000" dirty="0"/>
              <a:t>? Round your final answer to three significant digits.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0703" y="1252998"/>
            <a:ext cx="1507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Given</a:t>
            </a:r>
          </a:p>
          <a:p>
            <a:r>
              <a:rPr lang="en-US" sz="2400" b="1" dirty="0">
                <a:solidFill>
                  <a:srgbClr val="0432FF"/>
                </a:solidFill>
              </a:rPr>
              <a:t>Required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Analyze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Solve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Statement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30282" y="929157"/>
            <a:ext cx="80197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  <a:latin typeface="Cambria Math" charset="0"/>
                <a:ea typeface="Cambria Math" charset="0"/>
                <a:cs typeface="Cambria Math" charset="0"/>
              </a:rPr>
              <a:t>Given:</a:t>
            </a:r>
          </a:p>
          <a:p>
            <a:r>
              <a:rPr lang="en-US" sz="1600" dirty="0">
                <a:latin typeface="Cambria Math" charset="0"/>
                <a:ea typeface="Cambria Math" charset="0"/>
                <a:cs typeface="Cambria Math" charset="0"/>
              </a:rPr>
              <a:t>Mass Fe</a:t>
            </a:r>
            <a:r>
              <a:rPr lang="en-US" sz="1600" baseline="-25000" dirty="0">
                <a:latin typeface="Cambria Math" charset="0"/>
                <a:ea typeface="Cambria Math" charset="0"/>
                <a:cs typeface="Cambria Math" charset="0"/>
              </a:rPr>
              <a:t>2</a:t>
            </a:r>
            <a:r>
              <a:rPr lang="en-US" sz="1600" dirty="0">
                <a:latin typeface="Cambria Math" charset="0"/>
                <a:ea typeface="Cambria Math" charset="0"/>
                <a:cs typeface="Cambria Math" charset="0"/>
              </a:rPr>
              <a:t>O</a:t>
            </a:r>
            <a:r>
              <a:rPr lang="en-US" sz="1600" baseline="-25000" dirty="0">
                <a:latin typeface="Cambria Math" charset="0"/>
                <a:ea typeface="Cambria Math" charset="0"/>
                <a:cs typeface="Cambria Math" charset="0"/>
              </a:rPr>
              <a:t>3</a:t>
            </a:r>
            <a:r>
              <a:rPr lang="en-US" sz="1600" dirty="0">
                <a:latin typeface="Cambria Math" charset="0"/>
                <a:ea typeface="Cambria Math" charset="0"/>
                <a:cs typeface="Cambria Math" charset="0"/>
              </a:rPr>
              <a:t> = 92.2g</a:t>
            </a:r>
          </a:p>
          <a:p>
            <a:endParaRPr lang="en-US" sz="1600" dirty="0">
              <a:latin typeface="Cambria Math" charset="0"/>
              <a:ea typeface="Cambria Math" charset="0"/>
              <a:cs typeface="Cambria Math" charset="0"/>
            </a:endParaRPr>
          </a:p>
          <a:p>
            <a:r>
              <a:rPr lang="en-US" sz="1600" b="1" dirty="0">
                <a:solidFill>
                  <a:srgbClr val="0432FF"/>
                </a:solidFill>
                <a:latin typeface="Cambria Math" charset="0"/>
                <a:ea typeface="Cambria Math" charset="0"/>
                <a:cs typeface="Cambria Math" charset="0"/>
              </a:rPr>
              <a:t>Required:</a:t>
            </a:r>
          </a:p>
          <a:p>
            <a:r>
              <a:rPr lang="en-US" sz="1600" dirty="0">
                <a:latin typeface="Cambria Math" charset="0"/>
                <a:ea typeface="Cambria Math" charset="0"/>
                <a:cs typeface="Cambria Math" charset="0"/>
              </a:rPr>
              <a:t>n Fe</a:t>
            </a:r>
            <a:r>
              <a:rPr lang="en-US" sz="1600" baseline="-25000" dirty="0">
                <a:latin typeface="Cambria Math" charset="0"/>
                <a:ea typeface="Cambria Math" charset="0"/>
                <a:cs typeface="Cambria Math" charset="0"/>
              </a:rPr>
              <a:t>2</a:t>
            </a:r>
            <a:r>
              <a:rPr lang="en-US" sz="1600" dirty="0">
                <a:latin typeface="Cambria Math" charset="0"/>
                <a:ea typeface="Cambria Math" charset="0"/>
                <a:cs typeface="Cambria Math" charset="0"/>
              </a:rPr>
              <a:t>O</a:t>
            </a:r>
            <a:r>
              <a:rPr lang="en-US" sz="1600" baseline="-25000" dirty="0">
                <a:latin typeface="Cambria Math" charset="0"/>
                <a:ea typeface="Cambria Math" charset="0"/>
                <a:cs typeface="Cambria Math" charset="0"/>
              </a:rPr>
              <a:t>3</a:t>
            </a:r>
            <a:r>
              <a:rPr lang="en-US" sz="1600" dirty="0">
                <a:latin typeface="Cambria Math" charset="0"/>
                <a:ea typeface="Cambria Math" charset="0"/>
                <a:cs typeface="Cambria Math" charset="0"/>
              </a:rPr>
              <a:t> = ? </a:t>
            </a:r>
            <a:r>
              <a:rPr lang="en-US" sz="1600" dirty="0" err="1">
                <a:latin typeface="Cambria Math" charset="0"/>
                <a:ea typeface="Cambria Math" charset="0"/>
                <a:cs typeface="Cambria Math" charset="0"/>
              </a:rPr>
              <a:t>mol</a:t>
            </a:r>
            <a:endParaRPr lang="en-US" sz="1600" dirty="0">
              <a:latin typeface="Cambria Math" charset="0"/>
              <a:ea typeface="Cambria Math" charset="0"/>
              <a:cs typeface="Cambria Math" charset="0"/>
            </a:endParaRPr>
          </a:p>
          <a:p>
            <a:r>
              <a:rPr lang="en-US" sz="1600" dirty="0">
                <a:latin typeface="Cambria Math" charset="0"/>
                <a:ea typeface="Cambria Math" charset="0"/>
                <a:cs typeface="Cambria Math" charset="0"/>
              </a:rPr>
              <a:t>M Fe</a:t>
            </a:r>
            <a:r>
              <a:rPr lang="en-US" sz="1600" baseline="-25000" dirty="0">
                <a:latin typeface="Cambria Math" charset="0"/>
                <a:ea typeface="Cambria Math" charset="0"/>
                <a:cs typeface="Cambria Math" charset="0"/>
              </a:rPr>
              <a:t>2</a:t>
            </a:r>
            <a:r>
              <a:rPr lang="en-US" sz="1600" dirty="0">
                <a:latin typeface="Cambria Math" charset="0"/>
                <a:ea typeface="Cambria Math" charset="0"/>
                <a:cs typeface="Cambria Math" charset="0"/>
              </a:rPr>
              <a:t>O</a:t>
            </a:r>
            <a:r>
              <a:rPr lang="en-US" sz="1600" baseline="-25000" dirty="0">
                <a:latin typeface="Cambria Math" charset="0"/>
                <a:ea typeface="Cambria Math" charset="0"/>
                <a:cs typeface="Cambria Math" charset="0"/>
              </a:rPr>
              <a:t>3</a:t>
            </a:r>
            <a:r>
              <a:rPr lang="en-US" sz="1600" dirty="0">
                <a:latin typeface="Cambria Math" charset="0"/>
                <a:ea typeface="Cambria Math" charset="0"/>
                <a:cs typeface="Cambria Math" charset="0"/>
              </a:rPr>
              <a:t> = ? g/</a:t>
            </a:r>
            <a:r>
              <a:rPr lang="en-US" sz="1600" dirty="0" err="1">
                <a:latin typeface="Cambria Math" charset="0"/>
                <a:ea typeface="Cambria Math" charset="0"/>
                <a:cs typeface="Cambria Math" charset="0"/>
              </a:rPr>
              <a:t>mol</a:t>
            </a:r>
            <a:endParaRPr lang="en-US" sz="1600" dirty="0">
              <a:latin typeface="Cambria Math" charset="0"/>
              <a:ea typeface="Cambria Math" charset="0"/>
              <a:cs typeface="Cambria Math" charset="0"/>
            </a:endParaRPr>
          </a:p>
          <a:p>
            <a:endParaRPr lang="en-US" sz="1600" dirty="0">
              <a:latin typeface="Cambria Math" charset="0"/>
              <a:ea typeface="Cambria Math" charset="0"/>
              <a:cs typeface="Cambria Math" charset="0"/>
            </a:endParaRPr>
          </a:p>
          <a:p>
            <a:endParaRPr lang="en-US" sz="14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23216" y="6160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9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703" y="244947"/>
            <a:ext cx="11541211" cy="4745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When iron is exposed to air, it corrodes to form red-brown rust. Rust is iron (III) oxide (Fe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3</a:t>
            </a:r>
            <a:r>
              <a:rPr lang="en-US" sz="2000" dirty="0"/>
              <a:t>). How many moles of iron (III) oxide are contained in 92.2g of pure Fe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3</a:t>
            </a:r>
            <a:r>
              <a:rPr lang="en-US" sz="2000" dirty="0"/>
              <a:t>? Round your final answer to three significant digits.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0703" y="1252998"/>
            <a:ext cx="1507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Given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Required</a:t>
            </a:r>
          </a:p>
          <a:p>
            <a:r>
              <a:rPr lang="en-US" sz="2400" b="1" dirty="0">
                <a:solidFill>
                  <a:srgbClr val="0432FF"/>
                </a:solidFill>
              </a:rPr>
              <a:t>Analyze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Solve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Statement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230282" y="929157"/>
                <a:ext cx="8019738" cy="2943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432FF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Given:</a:t>
                </a:r>
              </a:p>
              <a:p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Mass Fe</a:t>
                </a:r>
                <a:r>
                  <a:rPr lang="en-US" sz="1600" baseline="-25000" dirty="0">
                    <a:latin typeface="Cambria Math" charset="0"/>
                    <a:ea typeface="Cambria Math" charset="0"/>
                    <a:cs typeface="Cambria Math" charset="0"/>
                  </a:rPr>
                  <a:t>2</a:t>
                </a:r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O</a:t>
                </a:r>
                <a:r>
                  <a:rPr lang="en-US" sz="1600" baseline="-25000" dirty="0">
                    <a:latin typeface="Cambria Math" charset="0"/>
                    <a:ea typeface="Cambria Math" charset="0"/>
                    <a:cs typeface="Cambria Math" charset="0"/>
                  </a:rPr>
                  <a:t>3</a:t>
                </a:r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 = 92.2g</a:t>
                </a:r>
              </a:p>
              <a:p>
                <a:endParaRPr lang="en-US" sz="16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r>
                  <a:rPr lang="en-US" sz="1600" b="1" dirty="0">
                    <a:solidFill>
                      <a:srgbClr val="0432FF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Required:</a:t>
                </a:r>
              </a:p>
              <a:p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n Fe</a:t>
                </a:r>
                <a:r>
                  <a:rPr lang="en-US" sz="1600" baseline="-25000" dirty="0">
                    <a:latin typeface="Cambria Math" charset="0"/>
                    <a:ea typeface="Cambria Math" charset="0"/>
                    <a:cs typeface="Cambria Math" charset="0"/>
                  </a:rPr>
                  <a:t>2</a:t>
                </a:r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O</a:t>
                </a:r>
                <a:r>
                  <a:rPr lang="en-US" sz="1600" baseline="-25000" dirty="0">
                    <a:latin typeface="Cambria Math" charset="0"/>
                    <a:ea typeface="Cambria Math" charset="0"/>
                    <a:cs typeface="Cambria Math" charset="0"/>
                  </a:rPr>
                  <a:t>3</a:t>
                </a:r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 = ? </a:t>
                </a:r>
                <a:r>
                  <a:rPr lang="en-US" sz="1600" dirty="0" err="1">
                    <a:latin typeface="Cambria Math" charset="0"/>
                    <a:ea typeface="Cambria Math" charset="0"/>
                    <a:cs typeface="Cambria Math" charset="0"/>
                  </a:rPr>
                  <a:t>mol</a:t>
                </a:r>
                <a:endParaRPr lang="en-US" sz="16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M Fe</a:t>
                </a:r>
                <a:r>
                  <a:rPr lang="en-US" sz="1600" baseline="-25000" dirty="0">
                    <a:latin typeface="Cambria Math" charset="0"/>
                    <a:ea typeface="Cambria Math" charset="0"/>
                    <a:cs typeface="Cambria Math" charset="0"/>
                  </a:rPr>
                  <a:t>2</a:t>
                </a:r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O</a:t>
                </a:r>
                <a:r>
                  <a:rPr lang="en-US" sz="1600" baseline="-25000" dirty="0">
                    <a:latin typeface="Cambria Math" charset="0"/>
                    <a:ea typeface="Cambria Math" charset="0"/>
                    <a:cs typeface="Cambria Math" charset="0"/>
                  </a:rPr>
                  <a:t>3</a:t>
                </a:r>
                <a:r>
                  <a:rPr lang="en-US" sz="1600" dirty="0">
                    <a:latin typeface="Cambria Math" charset="0"/>
                    <a:ea typeface="Cambria Math" charset="0"/>
                    <a:cs typeface="Cambria Math" charset="0"/>
                  </a:rPr>
                  <a:t> = ? g/</a:t>
                </a:r>
                <a:r>
                  <a:rPr lang="en-US" sz="1600" dirty="0" err="1">
                    <a:latin typeface="Cambria Math" charset="0"/>
                    <a:ea typeface="Cambria Math" charset="0"/>
                    <a:cs typeface="Cambria Math" charset="0"/>
                  </a:rPr>
                  <a:t>mol</a:t>
                </a:r>
                <a:endParaRPr lang="en-US" sz="16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endParaRPr lang="en-US" sz="16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r>
                  <a:rPr lang="en-US" sz="1600" b="1" dirty="0">
                    <a:solidFill>
                      <a:srgbClr val="0432FF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Analyze: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i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n</m:t>
                      </m:r>
                      <m:r>
                        <a:rPr lang="en-US" sz="1600" i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600" i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m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600" i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M</m:t>
                          </m:r>
                        </m:den>
                      </m:f>
                    </m:oMath>
                  </m:oMathPara>
                </a14:m>
                <a:endParaRPr lang="en-US" sz="16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endParaRPr lang="en-US" sz="160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282" y="929157"/>
                <a:ext cx="8019738" cy="2943819"/>
              </a:xfrm>
              <a:prstGeom prst="rect">
                <a:avLst/>
              </a:prstGeom>
              <a:blipFill rotWithShape="0">
                <a:blip r:embed="rId5"/>
                <a:stretch>
                  <a:fillRect l="-456" t="-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4032" y="6124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1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Using the GRASP Method to Solve Problems Chemistry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830</Words>
  <Application>Microsoft Office PowerPoint</Application>
  <PresentationFormat>Widescreen</PresentationFormat>
  <Paragraphs>119</Paragraphs>
  <Slides>11</Slides>
  <Notes>11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Cambria Math</vt:lpstr>
      <vt:lpstr>Office Theme</vt:lpstr>
      <vt:lpstr>Using the GRASS Method to Solve Problems</vt:lpstr>
      <vt:lpstr>What is the GRASS method?</vt:lpstr>
      <vt:lpstr>Why Use the GRASS Method? </vt:lpstr>
      <vt:lpstr>Why Use the GRASS Method? </vt:lpstr>
      <vt:lpstr>Using the GRASS Method</vt:lpstr>
      <vt:lpstr>How to Use the GRASS Method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the GRASP Method to Solve Problems Chemistry</dc:title>
  <dc:creator>Eli Fogle</dc:creator>
  <cp:lastModifiedBy>Media Guru</cp:lastModifiedBy>
  <cp:revision>16</cp:revision>
  <dcterms:created xsi:type="dcterms:W3CDTF">2017-03-13T15:44:41Z</dcterms:created>
  <dcterms:modified xsi:type="dcterms:W3CDTF">2017-07-27T19:32:04Z</dcterms:modified>
</cp:coreProperties>
</file>